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B8F1D6C-C2E2-48DA-AD0B-45C8604BF742}" type="datetimeFigureOut">
              <a:rPr lang="en-US" smtClean="0"/>
              <a:pPr/>
              <a:t>1/23/2015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A9A87A0-2123-4ADE-AE38-D18CFD12E05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8F1D6C-C2E2-48DA-AD0B-45C8604BF742}"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A87A0-2123-4ADE-AE38-D18CFD12E0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8F1D6C-C2E2-48DA-AD0B-45C8604BF742}"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A87A0-2123-4ADE-AE38-D18CFD12E0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B8F1D6C-C2E2-48DA-AD0B-45C8604BF742}"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A87A0-2123-4ADE-AE38-D18CFD12E05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8F1D6C-C2E2-48DA-AD0B-45C8604BF742}" type="datetimeFigureOut">
              <a:rPr lang="en-US" smtClean="0"/>
              <a:pPr/>
              <a:t>1/23/2015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A9A87A0-2123-4ADE-AE38-D18CFD12E05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8F1D6C-C2E2-48DA-AD0B-45C8604BF742}" type="datetimeFigureOut">
              <a:rPr lang="en-US" smtClean="0"/>
              <a:pPr/>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A87A0-2123-4ADE-AE38-D18CFD12E05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B8F1D6C-C2E2-48DA-AD0B-45C8604BF742}" type="datetimeFigureOut">
              <a:rPr lang="en-US" smtClean="0"/>
              <a:pPr/>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9A87A0-2123-4ADE-AE38-D18CFD12E05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8F1D6C-C2E2-48DA-AD0B-45C8604BF742}" type="datetimeFigureOut">
              <a:rPr lang="en-US" smtClean="0"/>
              <a:pPr/>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9A87A0-2123-4ADE-AE38-D18CFD12E0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8F1D6C-C2E2-48DA-AD0B-45C8604BF742}" type="datetimeFigureOut">
              <a:rPr lang="en-US" smtClean="0"/>
              <a:pPr/>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9A87A0-2123-4ADE-AE38-D18CFD12E0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8F1D6C-C2E2-48DA-AD0B-45C8604BF742}" type="datetimeFigureOut">
              <a:rPr lang="en-US" smtClean="0"/>
              <a:pPr/>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A87A0-2123-4ADE-AE38-D18CFD12E05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8F1D6C-C2E2-48DA-AD0B-45C8604BF742}" type="datetimeFigureOut">
              <a:rPr lang="en-US" smtClean="0"/>
              <a:pPr/>
              <a:t>1/23/2015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A9A87A0-2123-4ADE-AE38-D18CFD12E05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B8F1D6C-C2E2-48DA-AD0B-45C8604BF742}" type="datetimeFigureOut">
              <a:rPr lang="en-US" smtClean="0"/>
              <a:pPr/>
              <a:t>1/23/2015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A9A87A0-2123-4ADE-AE38-D18CFD12E0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health.usnews.com/best-diet/master-cleanse-lemonade-diet"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#23</a:t>
            </a:r>
            <a:endParaRPr lang="en-US" dirty="0"/>
          </a:p>
        </p:txBody>
      </p:sp>
      <p:sp>
        <p:nvSpPr>
          <p:cNvPr id="3" name="Content Placeholder 2"/>
          <p:cNvSpPr>
            <a:spLocks noGrp="1"/>
          </p:cNvSpPr>
          <p:nvPr>
            <p:ph sz="quarter" idx="1"/>
          </p:nvPr>
        </p:nvSpPr>
        <p:spPr/>
        <p:txBody>
          <a:bodyPr>
            <a:normAutofit/>
          </a:bodyPr>
          <a:lstStyle/>
          <a:p>
            <a:r>
              <a:rPr lang="en-US" sz="3200" dirty="0" smtClean="0"/>
              <a:t>What are some diets YOU or someone you know have tried?</a:t>
            </a:r>
          </a:p>
          <a:p>
            <a:endParaRPr lang="en-US" sz="3200" dirty="0" smtClean="0"/>
          </a:p>
          <a:p>
            <a:pPr lvl="1"/>
            <a:r>
              <a:rPr lang="en-US" sz="3200" dirty="0" smtClean="0"/>
              <a:t>Did they work?</a:t>
            </a:r>
          </a:p>
          <a:p>
            <a:pPr lvl="1"/>
            <a:r>
              <a:rPr lang="en-US" sz="3200" dirty="0" smtClean="0"/>
              <a:t>What were they??</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 WATCHERS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 the U.S. a person must weight at least 5 pounds more than the minimum weight for a person their height to join.</a:t>
            </a:r>
          </a:p>
          <a:p>
            <a:r>
              <a:rPr lang="en-US" dirty="0" smtClean="0"/>
              <a:t>Once a member, a person uses a weight loss formula according to their weight. They are allotted a certain amount of points. Every food has a point value. </a:t>
            </a:r>
          </a:p>
          <a:p>
            <a:r>
              <a:rPr lang="en-US" dirty="0" smtClean="0"/>
              <a:t>As you loose weight, your points get reduced.</a:t>
            </a:r>
          </a:p>
          <a:p>
            <a:r>
              <a:rPr lang="en-US" dirty="0" smtClean="0"/>
              <a:t>A member will weigh in during weekly meetings until you meet your goal weight. </a:t>
            </a:r>
          </a:p>
          <a:p>
            <a:r>
              <a:rPr lang="en-US" dirty="0" smtClean="0"/>
              <a:t>Once a lifetime member (reached goal weight) you must stay within 2-3 pounds of your goal weight in order to not pay at weigh ins.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dirty="0" smtClean="0"/>
              <a:t>PROS AND CONS</a:t>
            </a:r>
            <a:endParaRPr lang="en-US" dirty="0"/>
          </a:p>
        </p:txBody>
      </p:sp>
      <p:sp>
        <p:nvSpPr>
          <p:cNvPr id="3" name="Content Placeholder 2"/>
          <p:cNvSpPr>
            <a:spLocks noGrp="1"/>
          </p:cNvSpPr>
          <p:nvPr>
            <p:ph sz="quarter" idx="1"/>
          </p:nvPr>
        </p:nvSpPr>
        <p:spPr>
          <a:xfrm>
            <a:off x="762000" y="1066800"/>
            <a:ext cx="7772400" cy="5181600"/>
          </a:xfrm>
        </p:spPr>
        <p:txBody>
          <a:bodyPr>
            <a:normAutofit fontScale="92500"/>
          </a:bodyPr>
          <a:lstStyle/>
          <a:p>
            <a:r>
              <a:rPr lang="en-US" dirty="0" smtClean="0"/>
              <a:t>Cost:</a:t>
            </a:r>
          </a:p>
          <a:p>
            <a:pPr lvl="1"/>
            <a:r>
              <a:rPr lang="en-US" dirty="0" smtClean="0"/>
              <a:t>There are sign up discounts available.</a:t>
            </a:r>
          </a:p>
          <a:p>
            <a:pPr lvl="1"/>
            <a:r>
              <a:rPr lang="en-US" dirty="0" smtClean="0"/>
              <a:t>It costs a member about $40 a month</a:t>
            </a:r>
          </a:p>
          <a:p>
            <a:r>
              <a:rPr lang="en-US" dirty="0" smtClean="0"/>
              <a:t>PROS</a:t>
            </a:r>
          </a:p>
          <a:p>
            <a:pPr lvl="1"/>
            <a:r>
              <a:rPr lang="en-US" dirty="0" smtClean="0"/>
              <a:t>The support group has proven good for people. The weigh ins hold a sense of accountability.</a:t>
            </a:r>
          </a:p>
          <a:p>
            <a:pPr lvl="1"/>
            <a:r>
              <a:rPr lang="en-US" dirty="0" smtClean="0"/>
              <a:t>You can eat regular food as long as you are staying in your point range.</a:t>
            </a:r>
          </a:p>
          <a:p>
            <a:pPr lvl="1"/>
            <a:r>
              <a:rPr lang="en-US" dirty="0" smtClean="0"/>
              <a:t>It is popular and many food items and restaurant menus have weight watcher options.</a:t>
            </a:r>
          </a:p>
          <a:p>
            <a:r>
              <a:rPr lang="en-US" dirty="0" smtClean="0"/>
              <a:t>CONS	</a:t>
            </a:r>
          </a:p>
          <a:p>
            <a:pPr lvl="1"/>
            <a:r>
              <a:rPr lang="en-US" dirty="0" smtClean="0"/>
              <a:t>It can be long and tedious</a:t>
            </a:r>
          </a:p>
          <a:p>
            <a:pPr lvl="1"/>
            <a:r>
              <a:rPr lang="en-US" dirty="0" smtClean="0"/>
              <a:t>It is a task to weigh food and count points, requires commitment.</a:t>
            </a:r>
          </a:p>
          <a:p>
            <a:pPr lvl="1"/>
            <a:endParaRPr lang="en-US" dirty="0" smtClean="0"/>
          </a:p>
        </p:txBody>
      </p:sp>
      <p:pic>
        <p:nvPicPr>
          <p:cNvPr id="5122" name="Picture 2" descr="http://www.google.com/url?source=imgres&amp;ct=tbn&amp;q=http://static.howstuffworks.com/gif/calorie-control-diets-seniors-1.jpg&amp;sa=X&amp;ei=RGQGTMmdK4W8lQekq9W1Cg&amp;ved=0CAUQ8wc4Bg&amp;usg=AFQjCNEpPkQQimVOGMLX9IHUFEKHRMMqHg"/>
          <p:cNvPicPr>
            <a:picLocks noChangeAspect="1" noChangeArrowheads="1"/>
          </p:cNvPicPr>
          <p:nvPr/>
        </p:nvPicPr>
        <p:blipFill>
          <a:blip r:embed="rId2" cstate="print"/>
          <a:srcRect/>
          <a:stretch>
            <a:fillRect/>
          </a:stretch>
        </p:blipFill>
        <p:spPr bwMode="auto">
          <a:xfrm>
            <a:off x="5562600" y="381000"/>
            <a:ext cx="2895600" cy="207759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FAD DIETS: SOUTH BEACH</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Designed by cardiologist Arthur </a:t>
            </a:r>
            <a:r>
              <a:rPr lang="en-US" dirty="0" err="1" smtClean="0"/>
              <a:t>Agaston</a:t>
            </a:r>
            <a:r>
              <a:rPr lang="en-US" dirty="0" smtClean="0"/>
              <a:t> and dietician Marie </a:t>
            </a:r>
            <a:r>
              <a:rPr lang="en-US" dirty="0" err="1" smtClean="0"/>
              <a:t>Almon</a:t>
            </a:r>
            <a:r>
              <a:rPr lang="en-US" dirty="0" smtClean="0"/>
              <a:t>.</a:t>
            </a:r>
          </a:p>
          <a:p>
            <a:r>
              <a:rPr lang="en-US" dirty="0" smtClean="0"/>
              <a:t>Originally created to prevent heart disease.</a:t>
            </a:r>
          </a:p>
          <a:p>
            <a:r>
              <a:rPr lang="en-US" dirty="0" smtClean="0"/>
              <a:t>Based on the </a:t>
            </a:r>
            <a:r>
              <a:rPr lang="en-US" dirty="0" err="1" smtClean="0"/>
              <a:t>glycemic</a:t>
            </a:r>
            <a:r>
              <a:rPr lang="en-US" dirty="0" smtClean="0"/>
              <a:t> index (how your blood sugar rises in response to food)</a:t>
            </a:r>
          </a:p>
          <a:p>
            <a:r>
              <a:rPr lang="en-US" dirty="0" smtClean="0"/>
              <a:t>The diet:</a:t>
            </a:r>
          </a:p>
          <a:p>
            <a:pPr lvl="1"/>
            <a:r>
              <a:rPr lang="en-US" dirty="0" smtClean="0"/>
              <a:t>Replace “bad </a:t>
            </a:r>
            <a:r>
              <a:rPr lang="en-US" dirty="0" err="1" smtClean="0"/>
              <a:t>carbs</a:t>
            </a:r>
            <a:r>
              <a:rPr lang="en-US" dirty="0" smtClean="0"/>
              <a:t>” with “good </a:t>
            </a:r>
            <a:r>
              <a:rPr lang="en-US" dirty="0" err="1" smtClean="0"/>
              <a:t>carbs</a:t>
            </a:r>
            <a:r>
              <a:rPr lang="en-US" dirty="0" smtClean="0"/>
              <a:t>” and “bad fats” with “good fats.” </a:t>
            </a:r>
          </a:p>
          <a:p>
            <a:pPr lvl="1"/>
            <a:r>
              <a:rPr lang="en-US" dirty="0" smtClean="0"/>
              <a:t>Which means eliminating trans-fats and discourages saturated fats.</a:t>
            </a:r>
          </a:p>
          <a:p>
            <a:pPr lvl="1"/>
            <a:r>
              <a:rPr lang="en-US" dirty="0" smtClean="0"/>
              <a:t>The South Beach diet replaces these with unsaturated fats and omega-3 fatty acid.</a:t>
            </a:r>
          </a:p>
          <a:p>
            <a:pPr lvl="1"/>
            <a:r>
              <a:rPr lang="en-US" dirty="0" smtClean="0"/>
              <a:t>Specifically excluding red meat and poultry and replacing them with lean meats, nuts and oily fish.</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Beach</a:t>
            </a:r>
            <a:endParaRPr lang="en-US" dirty="0"/>
          </a:p>
        </p:txBody>
      </p:sp>
      <p:sp>
        <p:nvSpPr>
          <p:cNvPr id="3" name="Content Placeholder 2"/>
          <p:cNvSpPr>
            <a:spLocks noGrp="1"/>
          </p:cNvSpPr>
          <p:nvPr>
            <p:ph sz="quarter" idx="1"/>
          </p:nvPr>
        </p:nvSpPr>
        <p:spPr/>
        <p:txBody>
          <a:bodyPr/>
          <a:lstStyle/>
          <a:p>
            <a:r>
              <a:rPr lang="en-US" dirty="0" smtClean="0"/>
              <a:t>Phase 1: lasts 2 weeks</a:t>
            </a:r>
          </a:p>
          <a:p>
            <a:pPr lvl="1"/>
            <a:r>
              <a:rPr lang="en-US" dirty="0" smtClean="0"/>
              <a:t>Eliminates all sugars, processed </a:t>
            </a:r>
            <a:r>
              <a:rPr lang="en-US" dirty="0" err="1" smtClean="0"/>
              <a:t>carbs</a:t>
            </a:r>
            <a:r>
              <a:rPr lang="en-US" dirty="0" smtClean="0"/>
              <a:t>, fruits and some vegetables.</a:t>
            </a:r>
          </a:p>
          <a:p>
            <a:r>
              <a:rPr lang="en-US" dirty="0" smtClean="0"/>
              <a:t>Phase 2: as the long as the dieter wants to loose weight.</a:t>
            </a:r>
          </a:p>
          <a:p>
            <a:pPr lvl="1"/>
            <a:r>
              <a:rPr lang="en-US" dirty="0" smtClean="0"/>
              <a:t>In this stage, most fruits and vegetables and some whole grains are re-introduced. </a:t>
            </a:r>
          </a:p>
          <a:p>
            <a:r>
              <a:rPr lang="en-US" dirty="0" smtClean="0"/>
              <a:t>Phase 3: lasts for life</a:t>
            </a:r>
          </a:p>
          <a:p>
            <a:pPr lvl="1"/>
            <a:r>
              <a:rPr lang="en-US" dirty="0" smtClean="0"/>
              <a:t>There is no specific list of permitted and prohibited foods, instead the dieter is expected to understand the basic principles of the diet and live by them.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Beach</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CONS: </a:t>
            </a:r>
          </a:p>
          <a:p>
            <a:pPr lvl="1"/>
            <a:r>
              <a:rPr lang="en-US" dirty="0" smtClean="0"/>
              <a:t>Very restrictive first phase</a:t>
            </a:r>
          </a:p>
          <a:p>
            <a:pPr lvl="1"/>
            <a:r>
              <a:rPr lang="en-US" dirty="0" smtClean="0"/>
              <a:t>Not enough structure throughout phases where introducing more foods is allowed.</a:t>
            </a:r>
          </a:p>
          <a:p>
            <a:pPr lvl="1"/>
            <a:r>
              <a:rPr lang="en-US" dirty="0" smtClean="0"/>
              <a:t>Not a lot of scientific backing and research</a:t>
            </a:r>
          </a:p>
          <a:p>
            <a:pPr lvl="1"/>
            <a:r>
              <a:rPr lang="en-US" dirty="0" smtClean="0"/>
              <a:t>Costly ingredients for recipes </a:t>
            </a:r>
          </a:p>
          <a:p>
            <a:r>
              <a:rPr lang="en-US" dirty="0" smtClean="0"/>
              <a:t>PROS:</a:t>
            </a:r>
          </a:p>
          <a:p>
            <a:pPr lvl="1"/>
            <a:r>
              <a:rPr lang="en-US" dirty="0" smtClean="0"/>
              <a:t>No counting</a:t>
            </a:r>
          </a:p>
          <a:p>
            <a:pPr lvl="1"/>
            <a:r>
              <a:rPr lang="en-US" dirty="0" smtClean="0"/>
              <a:t>No cost of food</a:t>
            </a:r>
          </a:p>
          <a:p>
            <a:pPr lvl="1"/>
            <a:r>
              <a:rPr lang="en-US" dirty="0" smtClean="0"/>
              <a:t>Eat foods off a prescribed list</a:t>
            </a:r>
          </a:p>
          <a:p>
            <a:pPr lvl="1"/>
            <a:r>
              <a:rPr lang="en-US" dirty="0" smtClean="0"/>
              <a:t>Nutritious </a:t>
            </a:r>
          </a:p>
          <a:p>
            <a:pPr lvl="1"/>
            <a:r>
              <a:rPr lang="en-US" dirty="0" smtClean="0"/>
              <a:t>Weight loss is fast</a:t>
            </a:r>
          </a:p>
          <a:p>
            <a:pPr lvl="1">
              <a:buNone/>
            </a:pPr>
            <a:endParaRPr lang="en-US" dirty="0" smtClean="0"/>
          </a:p>
        </p:txBody>
      </p:sp>
      <p:pic>
        <p:nvPicPr>
          <p:cNvPr id="2050" name="Picture 2" descr="http://www.google.com/url?source=imgres&amp;ct=tbn&amp;q=http://www.wineinyourdiet.com/My_own_wine_diet_articles/south_beach_diet_book_in_wine_diet.jpg&amp;sa=X&amp;ei=mGMGTPTdOMSblgfknbW2Cg&amp;ved=0CAUQ8wc4Ag&amp;usg=AFQjCNGWPo6N3r09ES8D-9EBx4ON2GSBEQ"/>
          <p:cNvPicPr>
            <a:picLocks noChangeAspect="1" noChangeArrowheads="1"/>
          </p:cNvPicPr>
          <p:nvPr/>
        </p:nvPicPr>
        <p:blipFill>
          <a:blip r:embed="rId2" cstate="print"/>
          <a:srcRect/>
          <a:stretch>
            <a:fillRect/>
          </a:stretch>
        </p:blipFill>
        <p:spPr bwMode="auto">
          <a:xfrm>
            <a:off x="4572000" y="685800"/>
            <a:ext cx="4324350" cy="557212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Cleanse</a:t>
            </a:r>
            <a:endParaRPr lang="en-US" dirty="0"/>
          </a:p>
        </p:txBody>
      </p:sp>
      <p:sp>
        <p:nvSpPr>
          <p:cNvPr id="3" name="Content Placeholder 2"/>
          <p:cNvSpPr>
            <a:spLocks noGrp="1"/>
          </p:cNvSpPr>
          <p:nvPr>
            <p:ph sz="quarter" idx="1"/>
          </p:nvPr>
        </p:nvSpPr>
        <p:spPr/>
        <p:txBody>
          <a:bodyPr/>
          <a:lstStyle/>
          <a:p>
            <a:r>
              <a:rPr lang="en-US" dirty="0" smtClean="0"/>
              <a:t>What is it?</a:t>
            </a:r>
          </a:p>
          <a:p>
            <a:endParaRPr lang="en-US" dirty="0" smtClean="0"/>
          </a:p>
          <a:p>
            <a:r>
              <a:rPr lang="en-US" dirty="0" smtClean="0"/>
              <a:t>How does it work?</a:t>
            </a:r>
          </a:p>
          <a:p>
            <a:endParaRPr lang="en-US" dirty="0" smtClean="0"/>
          </a:p>
          <a:p>
            <a:r>
              <a:rPr lang="en-US" dirty="0" smtClean="0"/>
              <a:t>Is it safe?</a:t>
            </a:r>
          </a:p>
          <a:p>
            <a:endParaRPr lang="en-US" dirty="0" smtClean="0"/>
          </a:p>
          <a:p>
            <a:r>
              <a:rPr lang="en-US" dirty="0" smtClean="0">
                <a:hlinkClick r:id="rId2"/>
              </a:rPr>
              <a:t>http://</a:t>
            </a:r>
            <a:r>
              <a:rPr lang="en-US" dirty="0" smtClean="0">
                <a:hlinkClick r:id="rId2"/>
              </a:rPr>
              <a:t>health.usnews.com/best-diet/master-cleanse-lemonade-diet</a:t>
            </a:r>
            <a:endParaRPr lang="en-US" dirty="0" smtClean="0"/>
          </a:p>
          <a:p>
            <a:endParaRPr lang="en-US" dirty="0"/>
          </a:p>
        </p:txBody>
      </p:sp>
      <p:sp>
        <p:nvSpPr>
          <p:cNvPr id="4" name="Content Placeholder 3"/>
          <p:cNvSpPr>
            <a:spLocks noGrp="1"/>
          </p:cNvSpPr>
          <p:nvPr>
            <p:ph sz="quarter" idx="2"/>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BEST diet</a:t>
            </a:r>
            <a:endParaRPr lang="en-US" dirty="0"/>
          </a:p>
        </p:txBody>
      </p:sp>
      <p:sp>
        <p:nvSpPr>
          <p:cNvPr id="3" name="Content Placeholder 2"/>
          <p:cNvSpPr>
            <a:spLocks noGrp="1"/>
          </p:cNvSpPr>
          <p:nvPr>
            <p:ph sz="quarter" idx="1"/>
          </p:nvPr>
        </p:nvSpPr>
        <p:spPr/>
        <p:txBody>
          <a:bodyPr>
            <a:normAutofit fontScale="92500"/>
          </a:bodyPr>
          <a:lstStyle/>
          <a:p>
            <a:r>
              <a:rPr lang="en-US" dirty="0" smtClean="0"/>
              <a:t>Diets in summary: “</a:t>
            </a:r>
            <a:r>
              <a:rPr lang="en-US" b="1" i="1" dirty="0" smtClean="0"/>
              <a:t>You can lose weight on anything that helps you to eat less, but that doesn't mean it's good for you.”</a:t>
            </a:r>
          </a:p>
          <a:p>
            <a:r>
              <a:rPr lang="en-US" dirty="0" smtClean="0"/>
              <a:t>Formula to live by: </a:t>
            </a:r>
          </a:p>
          <a:p>
            <a:pPr lvl="1"/>
            <a:r>
              <a:rPr lang="en-US" dirty="0" smtClean="0"/>
              <a:t>Food and beverage intake + energy output = WEIGHT!!!!!</a:t>
            </a:r>
          </a:p>
          <a:p>
            <a:pPr lvl="1"/>
            <a:r>
              <a:rPr lang="en-US" dirty="0" smtClean="0"/>
              <a:t>Forming life-long excessive and healthy eating habits is KEY!</a:t>
            </a:r>
          </a:p>
          <a:p>
            <a:pPr lvl="1"/>
            <a:endParaRPr lang="en-US" dirty="0" smtClean="0"/>
          </a:p>
          <a:p>
            <a:pPr lvl="1"/>
            <a:r>
              <a:rPr lang="en-US" dirty="0" smtClean="0"/>
              <a:t>Healthy Weight Loss: </a:t>
            </a:r>
          </a:p>
          <a:p>
            <a:pPr lvl="2"/>
            <a:r>
              <a:rPr lang="en-US" dirty="0" smtClean="0"/>
              <a:t>Include a variety of foods</a:t>
            </a:r>
          </a:p>
          <a:p>
            <a:pPr lvl="2"/>
            <a:r>
              <a:rPr lang="en-US" dirty="0" smtClean="0"/>
              <a:t>Limit calories</a:t>
            </a:r>
          </a:p>
          <a:p>
            <a:pPr lvl="2"/>
            <a:r>
              <a:rPr lang="en-US" dirty="0" smtClean="0"/>
              <a:t>Encourage nutrient dense foods</a:t>
            </a:r>
          </a:p>
          <a:p>
            <a:pPr lvl="2"/>
            <a:r>
              <a:rPr lang="en-US" dirty="0" smtClean="0"/>
              <a:t>Limit fats and sugars</a:t>
            </a:r>
          </a:p>
          <a:p>
            <a:pPr lvl="2"/>
            <a:r>
              <a:rPr lang="en-US" dirty="0" smtClean="0"/>
              <a:t>Stay active</a:t>
            </a:r>
          </a:p>
          <a:p>
            <a:pPr lvl="2"/>
            <a:endParaRPr lang="en-US" dirty="0"/>
          </a:p>
        </p:txBody>
      </p:sp>
      <p:pic>
        <p:nvPicPr>
          <p:cNvPr id="1026" name="Picture 2" descr="http://www.google.com/url?source=imgres&amp;ct=tbn&amp;q=http://starinc.brinkster.net/blog/eco/wp-content/uploads/2009/08/healthyliving.gif&amp;sa=X&amp;ei=amQGTPexBIWdlgeI6Jy9Cg&amp;ved=0CAUQ8wc4Aw&amp;usg=AFQjCNGNKuuwwT2pro3rRpHMGz6bTiAAJg"/>
          <p:cNvPicPr>
            <a:picLocks noChangeAspect="1" noChangeArrowheads="1"/>
          </p:cNvPicPr>
          <p:nvPr/>
        </p:nvPicPr>
        <p:blipFill>
          <a:blip r:embed="rId2" cstate="print"/>
          <a:srcRect/>
          <a:stretch>
            <a:fillRect/>
          </a:stretch>
        </p:blipFill>
        <p:spPr bwMode="auto">
          <a:xfrm>
            <a:off x="4953000" y="3657600"/>
            <a:ext cx="3810000" cy="270115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Weight Loss and Dieting</a:t>
            </a:r>
            <a:endParaRPr lang="en-US" dirty="0"/>
          </a:p>
        </p:txBody>
      </p:sp>
      <p:pic>
        <p:nvPicPr>
          <p:cNvPr id="26626" name="Picture 2" descr="http://www.google.com/url?source=imgres&amp;ct=tbn&amp;q=http://rawfoodsdietplan.files.wordpress.com/2009/02/diet1.jpg&amp;sa=X&amp;ei=5WIGTIWRFYaKlwf_nIG2Cg&amp;ved=0CAUQ8wc4Ag&amp;usg=AFQjCNHWJQdWIEofkfpnRHNvC458xfIUMg"/>
          <p:cNvPicPr>
            <a:picLocks noChangeAspect="1" noChangeArrowheads="1"/>
          </p:cNvPicPr>
          <p:nvPr/>
        </p:nvPicPr>
        <p:blipFill>
          <a:blip r:embed="rId2" cstate="print"/>
          <a:srcRect/>
          <a:stretch>
            <a:fillRect/>
          </a:stretch>
        </p:blipFill>
        <p:spPr bwMode="auto">
          <a:xfrm>
            <a:off x="2209800" y="3276600"/>
            <a:ext cx="4762500" cy="32385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 Loss Myths Exposed!</a:t>
            </a:r>
            <a:endParaRPr lang="en-US" dirty="0"/>
          </a:p>
        </p:txBody>
      </p:sp>
      <p:sp>
        <p:nvSpPr>
          <p:cNvPr id="3" name="Content Placeholder 2"/>
          <p:cNvSpPr>
            <a:spLocks noGrp="1"/>
          </p:cNvSpPr>
          <p:nvPr>
            <p:ph sz="quarter" idx="1"/>
          </p:nvPr>
        </p:nvSpPr>
        <p:spPr/>
        <p:txBody>
          <a:bodyPr/>
          <a:lstStyle/>
          <a:p>
            <a:r>
              <a:rPr lang="en-US" dirty="0" smtClean="0"/>
              <a:t>MYTH:  Skipping meals is a good way to lose weight.</a:t>
            </a:r>
          </a:p>
          <a:p>
            <a:endParaRPr lang="en-US" dirty="0" smtClean="0"/>
          </a:p>
          <a:p>
            <a:pPr>
              <a:buNone/>
            </a:pPr>
            <a:endParaRPr lang="en-US" dirty="0" smtClean="0"/>
          </a:p>
          <a:p>
            <a:r>
              <a:rPr lang="en-US" dirty="0" smtClean="0"/>
              <a:t>FACT: Your body needs a certain amount of calories and nutrients each day to work properly. Most people who skip meals tend to eat more at their next meal or make up for the calories by snacking.</a:t>
            </a:r>
          </a:p>
          <a:p>
            <a:r>
              <a:rPr lang="en-US" dirty="0" smtClean="0"/>
              <a:t>It is best to eat many small meals throughout the day that include a variety of nutritious, low-fat and low-calorie foods. </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 Loss Myths Exposed!</a:t>
            </a:r>
            <a:endParaRPr lang="en-US" dirty="0"/>
          </a:p>
        </p:txBody>
      </p:sp>
      <p:sp>
        <p:nvSpPr>
          <p:cNvPr id="3" name="Content Placeholder 2"/>
          <p:cNvSpPr>
            <a:spLocks noGrp="1"/>
          </p:cNvSpPr>
          <p:nvPr>
            <p:ph sz="quarter" idx="1"/>
          </p:nvPr>
        </p:nvSpPr>
        <p:spPr/>
        <p:txBody>
          <a:bodyPr/>
          <a:lstStyle/>
          <a:p>
            <a:r>
              <a:rPr lang="en-US" dirty="0" smtClean="0"/>
              <a:t>MYTH: Eating after 8pm causes weight gain.</a:t>
            </a:r>
          </a:p>
          <a:p>
            <a:endParaRPr lang="en-US" dirty="0" smtClean="0"/>
          </a:p>
          <a:p>
            <a:r>
              <a:rPr lang="en-US" dirty="0" smtClean="0"/>
              <a:t>FACT: It doesn’t matter what time you eat- it’s how much you eat during the whole day and how much exercise you get.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 Loss Myths Exposed!</a:t>
            </a:r>
            <a:endParaRPr lang="en-US" dirty="0"/>
          </a:p>
        </p:txBody>
      </p:sp>
      <p:sp>
        <p:nvSpPr>
          <p:cNvPr id="3" name="Content Placeholder 2"/>
          <p:cNvSpPr>
            <a:spLocks noGrp="1"/>
          </p:cNvSpPr>
          <p:nvPr>
            <p:ph sz="quarter" idx="1"/>
          </p:nvPr>
        </p:nvSpPr>
        <p:spPr/>
        <p:txBody>
          <a:bodyPr/>
          <a:lstStyle/>
          <a:p>
            <a:r>
              <a:rPr lang="en-US" dirty="0" smtClean="0"/>
              <a:t>MYTH: Natural or herbal weight-loss products are safe and effective.</a:t>
            </a:r>
          </a:p>
          <a:p>
            <a:endParaRPr lang="en-US" dirty="0" smtClean="0"/>
          </a:p>
          <a:p>
            <a:r>
              <a:rPr lang="en-US" dirty="0" smtClean="0"/>
              <a:t>FACT:  A product that claims to be “natural” or “herbal” is not necessarily safe. These products are not usually tested scientifically to prove that they are safe or that they work.</a:t>
            </a:r>
          </a:p>
          <a:p>
            <a:r>
              <a:rPr lang="en-US" dirty="0" smtClean="0"/>
              <a:t>Also, these products may be unsafe for people with certain medical conditions.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FAD DIETS: ATKINS</a:t>
            </a:r>
            <a:endParaRPr lang="en-US" dirty="0"/>
          </a:p>
        </p:txBody>
      </p:sp>
      <p:sp>
        <p:nvSpPr>
          <p:cNvPr id="3" name="Content Placeholder 2"/>
          <p:cNvSpPr>
            <a:spLocks noGrp="1"/>
          </p:cNvSpPr>
          <p:nvPr>
            <p:ph sz="quarter" idx="1"/>
          </p:nvPr>
        </p:nvSpPr>
        <p:spPr>
          <a:xfrm>
            <a:off x="914400" y="1447800"/>
            <a:ext cx="7772400" cy="4953000"/>
          </a:xfrm>
        </p:spPr>
        <p:txBody>
          <a:bodyPr>
            <a:normAutofit fontScale="92500"/>
          </a:bodyPr>
          <a:lstStyle/>
          <a:p>
            <a:r>
              <a:rPr lang="en-US" dirty="0" smtClean="0"/>
              <a:t>The  Atkins diet is a low </a:t>
            </a:r>
            <a:r>
              <a:rPr lang="en-US" dirty="0" err="1" smtClean="0"/>
              <a:t>carb</a:t>
            </a:r>
            <a:r>
              <a:rPr lang="en-US" dirty="0" smtClean="0"/>
              <a:t> diet created by Robert Atkins.</a:t>
            </a:r>
          </a:p>
          <a:p>
            <a:r>
              <a:rPr lang="en-US" dirty="0" smtClean="0"/>
              <a:t>Atkins felt that the most unrecognized factors in Western obesity was the consumption of refined </a:t>
            </a:r>
            <a:r>
              <a:rPr lang="en-US" dirty="0" err="1" smtClean="0"/>
              <a:t>caarbs</a:t>
            </a:r>
            <a:r>
              <a:rPr lang="en-US" dirty="0" smtClean="0"/>
              <a:t> such as high fructose corn syrup (found in ketchup, sweeteners) flour, and sugar.</a:t>
            </a:r>
          </a:p>
          <a:p>
            <a:r>
              <a:rPr lang="en-US" dirty="0" smtClean="0"/>
              <a:t>Since our bodies burn </a:t>
            </a:r>
            <a:r>
              <a:rPr lang="en-US" dirty="0" err="1" smtClean="0"/>
              <a:t>carbs</a:t>
            </a:r>
            <a:r>
              <a:rPr lang="en-US" dirty="0" smtClean="0"/>
              <a:t> first, by reducing </a:t>
            </a:r>
            <a:r>
              <a:rPr lang="en-US" dirty="0" err="1" smtClean="0"/>
              <a:t>carb</a:t>
            </a:r>
            <a:r>
              <a:rPr lang="en-US" dirty="0" smtClean="0"/>
              <a:t> intake, our bodies would burn fat instead.</a:t>
            </a:r>
          </a:p>
          <a:p>
            <a:r>
              <a:rPr lang="en-US" dirty="0" smtClean="0"/>
              <a:t>There are 4 phases of the diet:</a:t>
            </a:r>
          </a:p>
          <a:p>
            <a:pPr lvl="1"/>
            <a:r>
              <a:rPr lang="en-US" dirty="0" smtClean="0"/>
              <a:t>1) 2 weeks – Eat only 20 g of </a:t>
            </a:r>
            <a:r>
              <a:rPr lang="en-US" dirty="0" err="1" smtClean="0"/>
              <a:t>carbs</a:t>
            </a:r>
            <a:r>
              <a:rPr lang="en-US" dirty="0" smtClean="0"/>
              <a:t> a day where 12-15 come from a list of 54 allowed vegetables.</a:t>
            </a:r>
          </a:p>
          <a:p>
            <a:pPr lvl="1"/>
            <a:r>
              <a:rPr lang="en-US" dirty="0" smtClean="0"/>
              <a:t>Drink 8 glasses of water a day, no alcohol and limited caffeine.</a:t>
            </a:r>
          </a:p>
          <a:p>
            <a:pPr lvl="1"/>
            <a:r>
              <a:rPr lang="en-US" dirty="0" smtClean="0"/>
              <a:t>Liberal amounts of fish, meat and poultry is allowed. </a:t>
            </a:r>
          </a:p>
          <a:p>
            <a:pPr lvl="1"/>
            <a:r>
              <a:rPr lang="en-US" dirty="0" smtClean="0"/>
              <a:t>A weight loss of 5-10 pounds a week is expected.</a:t>
            </a:r>
          </a:p>
          <a:p>
            <a:pPr lvl="1"/>
            <a:endParaRPr lang="en-US" dirty="0" smtClean="0"/>
          </a:p>
          <a:p>
            <a:pPr lvl="1"/>
            <a:endParaRPr lang="en-US" dirty="0" smtClean="0"/>
          </a:p>
          <a:p>
            <a:pPr lvl="1"/>
            <a:endParaRPr lang="en-US" dirty="0" smtClean="0"/>
          </a:p>
          <a:p>
            <a:endParaRPr lang="en-US" dirty="0"/>
          </a:p>
        </p:txBody>
      </p:sp>
      <p:pic>
        <p:nvPicPr>
          <p:cNvPr id="10242" name="Picture 2" descr="http://www.google.com/url?source=imgres&amp;ct=tbn&amp;q=http://www.expandmywealth.com/wp-content/uploads/2008/02/fad-diets.JPG&amp;sa=X&amp;ei=CmMGTNz6IsOblgeY3aysCg&amp;ved=0CAUQ8wc4AQ&amp;usg=AFQjCNF6lDvDgzpJoqhDLcMKPPG1IvR0SQ"/>
          <p:cNvPicPr>
            <a:picLocks noChangeAspect="1" noChangeArrowheads="1"/>
          </p:cNvPicPr>
          <p:nvPr/>
        </p:nvPicPr>
        <p:blipFill>
          <a:blip r:embed="rId2" cstate="print"/>
          <a:srcRect/>
          <a:stretch>
            <a:fillRect/>
          </a:stretch>
        </p:blipFill>
        <p:spPr bwMode="auto">
          <a:xfrm>
            <a:off x="5257800" y="228600"/>
            <a:ext cx="3352800" cy="12573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ATKINS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Phase 2: Ongoing Weight Loss: </a:t>
            </a:r>
          </a:p>
          <a:p>
            <a:pPr lvl="1"/>
            <a:r>
              <a:rPr lang="en-US" dirty="0" smtClean="0"/>
              <a:t>You are allowed to introduce a bit more </a:t>
            </a:r>
            <a:r>
              <a:rPr lang="en-US" dirty="0" err="1" smtClean="0"/>
              <a:t>carbs</a:t>
            </a:r>
            <a:r>
              <a:rPr lang="en-US" dirty="0" smtClean="0"/>
              <a:t>, increasing by 5 net </a:t>
            </a:r>
            <a:r>
              <a:rPr lang="en-US" dirty="0" err="1" smtClean="0"/>
              <a:t>carbs</a:t>
            </a:r>
            <a:r>
              <a:rPr lang="en-US" dirty="0" smtClean="0"/>
              <a:t> per week.</a:t>
            </a:r>
          </a:p>
          <a:p>
            <a:pPr lvl="1"/>
            <a:r>
              <a:rPr lang="en-US" dirty="0" smtClean="0"/>
              <a:t>There is a “9 rung ladder” one follows for food introduction.</a:t>
            </a:r>
          </a:p>
          <a:p>
            <a:pPr lvl="1"/>
            <a:endParaRPr lang="en-US" dirty="0" smtClean="0"/>
          </a:p>
          <a:p>
            <a:pPr lvl="1"/>
            <a:r>
              <a:rPr lang="en-US" dirty="0" smtClean="0"/>
              <a:t>Phase 3: Pre-</a:t>
            </a:r>
            <a:r>
              <a:rPr lang="en-US" dirty="0" err="1" smtClean="0"/>
              <a:t>Maintanece</a:t>
            </a:r>
            <a:r>
              <a:rPr lang="en-US" dirty="0" smtClean="0"/>
              <a:t> </a:t>
            </a:r>
          </a:p>
          <a:p>
            <a:pPr lvl="1"/>
            <a:r>
              <a:rPr lang="en-US" dirty="0" smtClean="0"/>
              <a:t>Increase </a:t>
            </a:r>
            <a:r>
              <a:rPr lang="en-US" dirty="0" err="1" smtClean="0"/>
              <a:t>carb</a:t>
            </a:r>
            <a:r>
              <a:rPr lang="en-US" dirty="0" smtClean="0"/>
              <a:t> intake again, this time by 10 net </a:t>
            </a:r>
            <a:r>
              <a:rPr lang="en-US" dirty="0" err="1" smtClean="0"/>
              <a:t>carbs</a:t>
            </a:r>
            <a:r>
              <a:rPr lang="en-US" dirty="0" smtClean="0"/>
              <a:t>.</a:t>
            </a:r>
          </a:p>
          <a:p>
            <a:pPr lvl="1"/>
            <a:r>
              <a:rPr lang="en-US" dirty="0" smtClean="0"/>
              <a:t>Find ones “critical </a:t>
            </a:r>
            <a:r>
              <a:rPr lang="en-US" dirty="0" err="1" smtClean="0"/>
              <a:t>carb</a:t>
            </a:r>
            <a:r>
              <a:rPr lang="en-US" dirty="0" smtClean="0"/>
              <a:t> level for maintenance” that is, how much </a:t>
            </a:r>
            <a:r>
              <a:rPr lang="en-US" dirty="0" err="1" smtClean="0"/>
              <a:t>carbs</a:t>
            </a:r>
            <a:r>
              <a:rPr lang="en-US" dirty="0" smtClean="0"/>
              <a:t> a person can eat without gaining weight. </a:t>
            </a:r>
          </a:p>
          <a:p>
            <a:pPr lvl="1"/>
            <a:endParaRPr lang="en-US" dirty="0" smtClean="0"/>
          </a:p>
          <a:p>
            <a:pPr lvl="1"/>
            <a:r>
              <a:rPr lang="en-US" dirty="0" smtClean="0"/>
              <a:t>Phase 4: Carrying out the diet and not going back to old habits. </a:t>
            </a:r>
          </a:p>
        </p:txBody>
      </p:sp>
      <p:sp>
        <p:nvSpPr>
          <p:cNvPr id="5" name="Content Placeholder 4"/>
          <p:cNvSpPr>
            <a:spLocks noGrp="1"/>
          </p:cNvSpPr>
          <p:nvPr>
            <p:ph sz="quarter" idx="2"/>
          </p:nvPr>
        </p:nvSpPr>
        <p:spPr/>
        <p:txBody>
          <a:bodyPr>
            <a:normAutofit fontScale="77500" lnSpcReduction="20000"/>
          </a:bodyPr>
          <a:lstStyle/>
          <a:p>
            <a:endParaRPr lang="en-US"/>
          </a:p>
        </p:txBody>
      </p:sp>
      <p:pic>
        <p:nvPicPr>
          <p:cNvPr id="9218" name="Picture 2" descr="http://www.google.com/url?source=imgres&amp;ct=tbn&amp;q=http://dietsindetails.com/userfiles/image/atkins.jpg&amp;sa=X&amp;ei=OWMGTMOgPIX6lwfG862vCg&amp;ved=0CAUQ8wc4AQ&amp;usg=AFQjCNF5Aox6IRMH0Ui8mpY6ZfG8Je4epQ"/>
          <p:cNvPicPr>
            <a:picLocks noChangeAspect="1" noChangeArrowheads="1"/>
          </p:cNvPicPr>
          <p:nvPr/>
        </p:nvPicPr>
        <p:blipFill>
          <a:blip r:embed="rId2" cstate="print"/>
          <a:srcRect/>
          <a:stretch>
            <a:fillRect/>
          </a:stretch>
        </p:blipFill>
        <p:spPr bwMode="auto">
          <a:xfrm>
            <a:off x="4953000" y="1371600"/>
            <a:ext cx="3733800" cy="4572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Controversies </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The Atkins diet is still under debate.</a:t>
            </a:r>
          </a:p>
          <a:p>
            <a:r>
              <a:rPr lang="en-US" dirty="0" smtClean="0"/>
              <a:t>Some say that the Atkins diet promotes heart disease and that those on the Atkins diet are depriving their body of needed glucose to function properly. It takes a long time for the body to break down protein and fat and get to the brain for use.</a:t>
            </a:r>
          </a:p>
          <a:p>
            <a:r>
              <a:rPr lang="en-US" dirty="0" smtClean="0"/>
              <a:t>Also, some say in the long run the Atkins diet can have a negative effect on a person’s kidneys, and may cause bone loss.</a:t>
            </a:r>
          </a:p>
          <a:p>
            <a:r>
              <a:rPr lang="en-US" dirty="0" smtClean="0"/>
              <a:t>The diet is very prescriptive, very restrictive, and limits half of the foods we normally eat," she says. "In the end it's not fat, it's not protein, it's not </a:t>
            </a:r>
            <a:r>
              <a:rPr lang="en-US" dirty="0" err="1" smtClean="0"/>
              <a:t>carbs</a:t>
            </a:r>
            <a:r>
              <a:rPr lang="en-US" dirty="0" smtClean="0"/>
              <a:t>, it's calories. You can lose weight on anything that helps you to eat less, but that doesn't mean it's good for you."</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905000"/>
            <a:ext cx="7772400" cy="4572000"/>
          </a:xfrm>
        </p:spPr>
        <p:txBody>
          <a:bodyPr/>
          <a:lstStyle/>
          <a:p>
            <a:r>
              <a:rPr lang="en-US" dirty="0" smtClean="0"/>
              <a:t>Created by an overweight woman in Queens named Jean </a:t>
            </a:r>
            <a:r>
              <a:rPr lang="en-US" dirty="0" err="1" smtClean="0"/>
              <a:t>Nidetch</a:t>
            </a:r>
            <a:r>
              <a:rPr lang="en-US" dirty="0" smtClean="0"/>
              <a:t>. She called her friends over and confessed that eating cookies was her obsession. She lost 70 pounds and came to the realization that empathy and rapport and understanding can help in weight loss.</a:t>
            </a:r>
          </a:p>
          <a:p>
            <a:pPr lvl="1"/>
            <a:r>
              <a:rPr lang="en-US" dirty="0" smtClean="0"/>
              <a:t>They have a “Four Way” Approach to weight loss</a:t>
            </a:r>
          </a:p>
          <a:p>
            <a:pPr lvl="2"/>
            <a:r>
              <a:rPr lang="en-US" dirty="0" smtClean="0"/>
              <a:t>1) Eat Smarter</a:t>
            </a:r>
          </a:p>
          <a:p>
            <a:pPr lvl="2"/>
            <a:r>
              <a:rPr lang="en-US" dirty="0" smtClean="0"/>
              <a:t>2) Move More</a:t>
            </a:r>
          </a:p>
          <a:p>
            <a:pPr lvl="2"/>
            <a:r>
              <a:rPr lang="en-US" dirty="0" smtClean="0"/>
              <a:t>3) Helpful Habits</a:t>
            </a:r>
          </a:p>
          <a:p>
            <a:pPr lvl="2"/>
            <a:r>
              <a:rPr lang="en-US" dirty="0" smtClean="0"/>
              <a:t>4) Get Support</a:t>
            </a:r>
            <a:endParaRPr lang="en-US" dirty="0"/>
          </a:p>
        </p:txBody>
      </p:sp>
      <p:pic>
        <p:nvPicPr>
          <p:cNvPr id="7170" name="Picture 2" descr="http://www.google.com/url?source=imgres&amp;ct=tbn&amp;q=http://www.steveparsons.info/weightwatchers/images/WW.jpg&amp;sa=X&amp;ei=1GMGTOGtBYOClAe67IC6Cg&amp;ved=0CAUQ8wc4Ag&amp;usg=AFQjCNE9Q4eqobOsDXyBet7eKX9FVckbZA"/>
          <p:cNvPicPr>
            <a:picLocks noChangeAspect="1" noChangeArrowheads="1"/>
          </p:cNvPicPr>
          <p:nvPr/>
        </p:nvPicPr>
        <p:blipFill>
          <a:blip r:embed="rId2" cstate="print"/>
          <a:srcRect/>
          <a:stretch>
            <a:fillRect/>
          </a:stretch>
        </p:blipFill>
        <p:spPr bwMode="auto">
          <a:xfrm>
            <a:off x="457200" y="152400"/>
            <a:ext cx="7162800" cy="154320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497</TotalTime>
  <Words>1183</Words>
  <Application>Microsoft Office PowerPoint</Application>
  <PresentationFormat>On-screen Show (4:3)</PresentationFormat>
  <Paragraphs>118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Journal #23</vt:lpstr>
      <vt:lpstr>Weight Loss and Dieting</vt:lpstr>
      <vt:lpstr>Weight Loss Myths Exposed!</vt:lpstr>
      <vt:lpstr>Weight Loss Myths Exposed!</vt:lpstr>
      <vt:lpstr>Weight Loss Myths Exposed!</vt:lpstr>
      <vt:lpstr>FAD DIETS: ATKINS</vt:lpstr>
      <vt:lpstr>ATKINS</vt:lpstr>
      <vt:lpstr>Controversies </vt:lpstr>
      <vt:lpstr>Slide 9</vt:lpstr>
      <vt:lpstr>WEIGHT WATCHERS</vt:lpstr>
      <vt:lpstr>PROS AND CONS</vt:lpstr>
      <vt:lpstr>FAD DIETS: SOUTH BEACH</vt:lpstr>
      <vt:lpstr>South Beach</vt:lpstr>
      <vt:lpstr>South Beach</vt:lpstr>
      <vt:lpstr>Master Cleanse</vt:lpstr>
      <vt:lpstr>The BEST diet</vt:lpstr>
    </vt:vector>
  </TitlesOfParts>
  <Company>The Leona Group,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Weight Loss and Dieting</dc:title>
  <dc:creator>marslaur</dc:creator>
  <cp:lastModifiedBy>sgaffigan</cp:lastModifiedBy>
  <cp:revision>13</cp:revision>
  <dcterms:created xsi:type="dcterms:W3CDTF">2010-06-02T12:05:24Z</dcterms:created>
  <dcterms:modified xsi:type="dcterms:W3CDTF">2015-01-23T20:24:12Z</dcterms:modified>
</cp:coreProperties>
</file>