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1" r:id="rId4"/>
    <p:sldId id="257" r:id="rId5"/>
    <p:sldId id="258" r:id="rId6"/>
    <p:sldId id="285" r:id="rId7"/>
    <p:sldId id="284" r:id="rId8"/>
    <p:sldId id="259" r:id="rId9"/>
    <p:sldId id="283" r:id="rId10"/>
    <p:sldId id="261" r:id="rId11"/>
    <p:sldId id="260" r:id="rId12"/>
    <p:sldId id="282" r:id="rId13"/>
    <p:sldId id="262" r:id="rId14"/>
    <p:sldId id="263" r:id="rId15"/>
    <p:sldId id="264" r:id="rId16"/>
    <p:sldId id="265" r:id="rId17"/>
    <p:sldId id="266" r:id="rId18"/>
    <p:sldId id="267" r:id="rId19"/>
    <p:sldId id="268" r:id="rId20"/>
    <p:sldId id="273" r:id="rId21"/>
    <p:sldId id="272" r:id="rId22"/>
    <p:sldId id="271" r:id="rId23"/>
    <p:sldId id="270" r:id="rId24"/>
    <p:sldId id="269" r:id="rId25"/>
    <p:sldId id="274" r:id="rId26"/>
    <p:sldId id="275" r:id="rId27"/>
    <p:sldId id="276" r:id="rId28"/>
    <p:sldId id="277" r:id="rId29"/>
    <p:sldId id="278" r:id="rId30"/>
    <p:sldId id="279"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68" d="100"/>
          <a:sy n="68" d="100"/>
        </p:scale>
        <p:origin x="-5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08BCA9F-A563-49BA-A53A-8FF2E6887120}" type="datetimeFigureOut">
              <a:rPr lang="en-US" smtClean="0"/>
              <a:pPr/>
              <a:t>4/20/2016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7D64F50-7EEF-437F-95D5-6B8C385CE4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8BCA9F-A563-49BA-A53A-8FF2E6887120}"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64F50-7EEF-437F-95D5-6B8C385CE4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8BCA9F-A563-49BA-A53A-8FF2E6887120}"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64F50-7EEF-437F-95D5-6B8C385CE4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08BCA9F-A563-49BA-A53A-8FF2E6887120}" type="datetimeFigureOut">
              <a:rPr lang="en-US" smtClean="0"/>
              <a:pPr/>
              <a:t>4/20/2016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7D64F50-7EEF-437F-95D5-6B8C385CE4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08BCA9F-A563-49BA-A53A-8FF2E6887120}" type="datetimeFigureOut">
              <a:rPr lang="en-US" smtClean="0"/>
              <a:pPr/>
              <a:t>4/20/2016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7D64F50-7EEF-437F-95D5-6B8C385CE464}"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08BCA9F-A563-49BA-A53A-8FF2E6887120}" type="datetimeFigureOut">
              <a:rPr lang="en-US" smtClean="0"/>
              <a:pPr/>
              <a:t>4/20/2016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7D64F50-7EEF-437F-95D5-6B8C385CE4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08BCA9F-A563-49BA-A53A-8FF2E6887120}" type="datetimeFigureOut">
              <a:rPr lang="en-US" smtClean="0"/>
              <a:pPr/>
              <a:t>4/20/2016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7D64F50-7EEF-437F-95D5-6B8C385CE4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8BCA9F-A563-49BA-A53A-8FF2E6887120}" type="datetimeFigureOut">
              <a:rPr lang="en-US" smtClean="0"/>
              <a:pPr/>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64F50-7EEF-437F-95D5-6B8C385CE4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08BCA9F-A563-49BA-A53A-8FF2E6887120}" type="datetimeFigureOut">
              <a:rPr lang="en-US" smtClean="0"/>
              <a:pPr/>
              <a:t>4/20/2016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7D64F50-7EEF-437F-95D5-6B8C385CE4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08BCA9F-A563-49BA-A53A-8FF2E6887120}" type="datetimeFigureOut">
              <a:rPr lang="en-US" smtClean="0"/>
              <a:pPr/>
              <a:t>4/20/2016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7D64F50-7EEF-437F-95D5-6B8C385CE4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08BCA9F-A563-49BA-A53A-8FF2E6887120}" type="datetimeFigureOut">
              <a:rPr lang="en-US" smtClean="0"/>
              <a:pPr/>
              <a:t>4/20/2016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7D64F50-7EEF-437F-95D5-6B8C385CE4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08BCA9F-A563-49BA-A53A-8FF2E6887120}" type="datetimeFigureOut">
              <a:rPr lang="en-US" smtClean="0"/>
              <a:pPr/>
              <a:t>4/20/2016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7D64F50-7EEF-437F-95D5-6B8C385CE46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oxnews.com/health/slideshow/2014/07/02/faces-smokeless-tobacco-u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hotostogo.com/store/101','True','578984','F1Au%7dU6TwfTC','bRfT%60TiTJI%60_YfHG4vN%5e1tK%7bY','132','88','Cigarette','661','4%201227%201324%202484%202551%202839%202868%205834%205905%205923','962','fQ%60Elk6QwLb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photostogo.com/store/101','True','384900','C2FuqU3W4cUC','%60SbTXHoPJMKsl|77-f0~%609KrO','94','143','Teen%20girl%20supporting%20upset%20friend%20at%20cafe','214','501%20531%20661%20942%201265%201281%201292%201447%201476%201484%201488%201512%201516%201570%201576%201653%201686%202441%202907%202919%203483%204353%204800%205341%205691%205740%205741%205833%206014','677','cReEkk3%5e4Ic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wmt.com/news/features/top-stories/stories/Author-of-bill-prohibiting-smoking-in-car-with-kids-speaks-out-about-reasoning-150486.shtml" TargetMode="External"/><Relationship Id="rId2" Type="http://schemas.openxmlformats.org/officeDocument/2006/relationships/hyperlink" Target="https://www.youtube.com/watch?v=B1DNoole3W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ysearch.myway.com/jsp/GGimgr.jsp?tu=http://images.google.com/images?q=tbn:65fk-8FBxl4J:http://www.dentalgentlecare.com/images/teeth_smoking_stain.jpg&amp;pu=http://www.dentalgentlecare.com/smoking_and_dental_health.htm&amp;iu=http://www.dentalgentlecare.com/images/teeth_smoking_stain.jpg&amp;su=http://mysearch.myway.com/jsp/GGimg.jsp?searchfor=+smoking,++yellow+teeth&amp;st=site&amp;ptnrS="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5zWB4dLYCh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Journal #</a:t>
            </a:r>
            <a:r>
              <a:rPr lang="en-US" b="1" dirty="0" smtClean="0"/>
              <a:t>14</a:t>
            </a:r>
            <a:endParaRPr lang="en-US" b="1" dirty="0"/>
          </a:p>
        </p:txBody>
      </p:sp>
      <p:sp>
        <p:nvSpPr>
          <p:cNvPr id="3" name="Subtitle 2"/>
          <p:cNvSpPr>
            <a:spLocks noGrp="1"/>
          </p:cNvSpPr>
          <p:nvPr>
            <p:ph type="subTitle" idx="1"/>
          </p:nvPr>
        </p:nvSpPr>
        <p:spPr>
          <a:xfrm>
            <a:off x="540544" y="2250280"/>
            <a:ext cx="8062912" cy="3998120"/>
          </a:xfrm>
        </p:spPr>
        <p:txBody>
          <a:bodyPr>
            <a:normAutofit fontScale="40000" lnSpcReduction="20000"/>
          </a:bodyPr>
          <a:lstStyle/>
          <a:p>
            <a:r>
              <a:rPr lang="en-US" sz="9000" b="1" dirty="0" smtClean="0"/>
              <a:t>What does stimulant mean?</a:t>
            </a:r>
          </a:p>
          <a:p>
            <a:r>
              <a:rPr lang="en-US" sz="9000" b="1" dirty="0" smtClean="0"/>
              <a:t>What does Carcinogen mean?</a:t>
            </a:r>
          </a:p>
          <a:p>
            <a:r>
              <a:rPr lang="en-US" sz="9000" b="1" dirty="0" smtClean="0"/>
              <a:t>What is passive smoke?</a:t>
            </a:r>
          </a:p>
          <a:p>
            <a:r>
              <a:rPr lang="en-US" sz="9000" b="1" dirty="0" smtClean="0"/>
              <a:t>What is the average cost a smoker will spend in a year on cigarettes?</a:t>
            </a:r>
          </a:p>
          <a:p>
            <a:r>
              <a:rPr lang="en-US" sz="9000" b="1" dirty="0" smtClean="0"/>
              <a:t>What does withdrawal mean?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ester" pitchFamily="2" charset="0"/>
              </a:rPr>
              <a:t>Spit Tobacco</a:t>
            </a:r>
            <a:endParaRPr lang="en-US" sz="6000" dirty="0"/>
          </a:p>
        </p:txBody>
      </p:sp>
      <p:sp>
        <p:nvSpPr>
          <p:cNvPr id="3" name="Content Placeholder 2"/>
          <p:cNvSpPr>
            <a:spLocks noGrp="1"/>
          </p:cNvSpPr>
          <p:nvPr>
            <p:ph idx="1"/>
          </p:nvPr>
        </p:nvSpPr>
        <p:spPr/>
        <p:txBody>
          <a:bodyPr/>
          <a:lstStyle/>
          <a:p>
            <a:pPr>
              <a:lnSpc>
                <a:spcPct val="90000"/>
              </a:lnSpc>
            </a:pPr>
            <a:r>
              <a:rPr lang="en-US" sz="3200" dirty="0" smtClean="0">
                <a:solidFill>
                  <a:srgbClr val="000000"/>
                </a:solidFill>
                <a:latin typeface="Jester" pitchFamily="2" charset="0"/>
              </a:rPr>
              <a:t>Spit tobacco can lead to oral cancer, gum disease, tooth decay, and nicotine addiction, and increases the risk of cardiovascular disease, including heart attack.</a:t>
            </a:r>
          </a:p>
          <a:p>
            <a:pPr>
              <a:lnSpc>
                <a:spcPct val="90000"/>
              </a:lnSpc>
            </a:pPr>
            <a:endParaRPr lang="en-US" sz="3200" dirty="0" smtClean="0">
              <a:solidFill>
                <a:srgbClr val="000000"/>
              </a:solidFill>
              <a:latin typeface="Jester" pitchFamily="2" charset="0"/>
            </a:endParaRPr>
          </a:p>
          <a:p>
            <a:pPr>
              <a:lnSpc>
                <a:spcPct val="90000"/>
              </a:lnSpc>
            </a:pPr>
            <a:r>
              <a:rPr lang="en-US" sz="3200" dirty="0" smtClean="0">
                <a:solidFill>
                  <a:srgbClr val="000000"/>
                </a:solidFill>
                <a:latin typeface="Jester" pitchFamily="2" charset="0"/>
              </a:rPr>
              <a:t>Constant exposure to tobacco juice causes cancer of the esophagus, pharynx, larynx, stomach, and pancreas. </a:t>
            </a:r>
          </a:p>
          <a:p>
            <a:pPr>
              <a:lnSpc>
                <a:spcPct val="90000"/>
              </a:lnSpc>
            </a:pPr>
            <a:endParaRPr lang="en-US" sz="3200" dirty="0" smtClean="0">
              <a:solidFill>
                <a:srgbClr val="000000"/>
              </a:solidFill>
              <a:latin typeface="Jester" pitchFamily="2" charset="0"/>
            </a:endParaRPr>
          </a:p>
          <a:p>
            <a:pPr>
              <a:lnSpc>
                <a:spcPct val="90000"/>
              </a:lnSpc>
            </a:pPr>
            <a:r>
              <a:rPr lang="en-US" sz="3200" dirty="0" smtClean="0">
                <a:solidFill>
                  <a:srgbClr val="000000"/>
                </a:solidFill>
                <a:latin typeface="Jester" pitchFamily="2" charset="0"/>
              </a:rPr>
              <a:t>Smokeless tobacco users are up to 50 times more likely to get oral cancer than non-users.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TT 3"/>
          <p:cNvPicPr>
            <a:picLocks noGrp="1" noChangeAspect="1" noChangeArrowheads="1"/>
          </p:cNvPicPr>
          <p:nvPr>
            <p:ph idx="1"/>
          </p:nvPr>
        </p:nvPicPr>
        <p:blipFill>
          <a:blip r:embed="rId2" cstate="print"/>
          <a:srcRect l="1703" t="2171" r="1703" b="4343"/>
          <a:stretch>
            <a:fillRect/>
          </a:stretch>
        </p:blipFill>
        <p:spPr bwMode="auto">
          <a:xfrm>
            <a:off x="1295400" y="228600"/>
            <a:ext cx="6177825" cy="4689583"/>
          </a:xfrm>
          <a:prstGeom prst="rect">
            <a:avLst/>
          </a:prstGeom>
          <a:noFill/>
          <a:ln w="38100">
            <a:solidFill>
              <a:srgbClr val="000000"/>
            </a:solidFill>
            <a:miter lim="800000"/>
            <a:headEnd/>
            <a:tailEnd/>
          </a:ln>
        </p:spPr>
      </p:pic>
      <p:sp>
        <p:nvSpPr>
          <p:cNvPr id="5" name="TextBox 4"/>
          <p:cNvSpPr txBox="1"/>
          <p:nvPr/>
        </p:nvSpPr>
        <p:spPr>
          <a:xfrm>
            <a:off x="228600" y="5029200"/>
            <a:ext cx="8915400" cy="1477328"/>
          </a:xfrm>
          <a:prstGeom prst="rect">
            <a:avLst/>
          </a:prstGeom>
          <a:noFill/>
        </p:spPr>
        <p:txBody>
          <a:bodyPr wrap="square" rtlCol="0">
            <a:spAutoFit/>
          </a:bodyPr>
          <a:lstStyle/>
          <a:p>
            <a:r>
              <a:rPr lang="en-US" dirty="0" smtClean="0"/>
              <a:t>This is Sean </a:t>
            </a:r>
            <a:r>
              <a:rPr lang="en-US" dirty="0" err="1" smtClean="0"/>
              <a:t>Marsee</a:t>
            </a:r>
            <a:r>
              <a:rPr lang="en-US" dirty="0" smtClean="0"/>
              <a:t>.  He began to spit at age 12 because he thought it was safer than smoking.  He ran track and won the state championship in high school.  But after he graduated he had to have his throat and tongue removed.  He died at age 19 from mouth cancer caused by using spit tobacco.</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Chewing Tobacco</a:t>
            </a:r>
            <a:endParaRPr lang="en-US" b="1" u="sng" dirty="0"/>
          </a:p>
        </p:txBody>
      </p:sp>
      <p:sp>
        <p:nvSpPr>
          <p:cNvPr id="3" name="Content Placeholder 2"/>
          <p:cNvSpPr>
            <a:spLocks noGrp="1"/>
          </p:cNvSpPr>
          <p:nvPr>
            <p:ph idx="1"/>
          </p:nvPr>
        </p:nvSpPr>
        <p:spPr/>
        <p:txBody>
          <a:bodyPr/>
          <a:lstStyle/>
          <a:p>
            <a:r>
              <a:rPr lang="en-US" dirty="0" smtClean="0">
                <a:hlinkClick r:id="rId2"/>
              </a:rPr>
              <a:t>http://www.foxnews.com/health/slideshow/2014/07/02/faces-smokeless-tobacco-use/#/slide/bender-edited1</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in a cigarette? </a:t>
            </a:r>
            <a:endParaRPr lang="en-US" dirty="0"/>
          </a:p>
        </p:txBody>
      </p:sp>
      <p:pic>
        <p:nvPicPr>
          <p:cNvPr id="4" name="Content Placeholder 3" descr="cigarette-011.jpg"/>
          <p:cNvPicPr>
            <a:picLocks noGrp="1" noChangeAspect="1"/>
          </p:cNvPicPr>
          <p:nvPr>
            <p:ph idx="1"/>
          </p:nvPr>
        </p:nvPicPr>
        <p:blipFill>
          <a:blip r:embed="rId2" cstate="print"/>
          <a:stretch>
            <a:fillRect/>
          </a:stretch>
        </p:blipFill>
        <p:spPr>
          <a:xfrm>
            <a:off x="1619250" y="2397125"/>
            <a:ext cx="5905500" cy="35433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Arsenic </a:t>
            </a:r>
            <a:endParaRPr lang="en-US" dirty="0"/>
          </a:p>
        </p:txBody>
      </p:sp>
      <p:sp>
        <p:nvSpPr>
          <p:cNvPr id="3" name="Content Placeholder 2"/>
          <p:cNvSpPr>
            <a:spLocks noGrp="1"/>
          </p:cNvSpPr>
          <p:nvPr>
            <p:ph idx="1"/>
          </p:nvPr>
        </p:nvSpPr>
        <p:spPr/>
        <p:txBody>
          <a:bodyPr/>
          <a:lstStyle/>
          <a:p>
            <a:r>
              <a:rPr lang="en-US" dirty="0" smtClean="0"/>
              <a:t>used in ant poison and rat poison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Ammonia </a:t>
            </a:r>
            <a:endParaRPr lang="en-US" dirty="0"/>
          </a:p>
        </p:txBody>
      </p:sp>
      <p:sp>
        <p:nvSpPr>
          <p:cNvPr id="3" name="Content Placeholder 2"/>
          <p:cNvSpPr>
            <a:spLocks noGrp="1"/>
          </p:cNvSpPr>
          <p:nvPr>
            <p:ph idx="1"/>
          </p:nvPr>
        </p:nvSpPr>
        <p:spPr/>
        <p:txBody>
          <a:bodyPr/>
          <a:lstStyle/>
          <a:p>
            <a:r>
              <a:rPr lang="en-US" dirty="0" smtClean="0"/>
              <a:t>toilet cleaner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Monoxide </a:t>
            </a:r>
            <a:endParaRPr lang="en-US" dirty="0"/>
          </a:p>
        </p:txBody>
      </p:sp>
      <p:sp>
        <p:nvSpPr>
          <p:cNvPr id="3" name="Content Placeholder 2"/>
          <p:cNvSpPr>
            <a:spLocks noGrp="1"/>
          </p:cNvSpPr>
          <p:nvPr>
            <p:ph idx="1"/>
          </p:nvPr>
        </p:nvSpPr>
        <p:spPr/>
        <p:txBody>
          <a:bodyPr/>
          <a:lstStyle/>
          <a:p>
            <a:r>
              <a:rPr lang="en-US" dirty="0" smtClean="0"/>
              <a:t>in car exhaust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Acetone </a:t>
            </a:r>
            <a:endParaRPr lang="en-US" dirty="0"/>
          </a:p>
        </p:txBody>
      </p:sp>
      <p:sp>
        <p:nvSpPr>
          <p:cNvPr id="3" name="Content Placeholder 2"/>
          <p:cNvSpPr>
            <a:spLocks noGrp="1"/>
          </p:cNvSpPr>
          <p:nvPr>
            <p:ph idx="1"/>
          </p:nvPr>
        </p:nvSpPr>
        <p:spPr/>
        <p:txBody>
          <a:bodyPr/>
          <a:lstStyle/>
          <a:p>
            <a:r>
              <a:rPr lang="en-US" dirty="0" smtClean="0"/>
              <a:t>used in nail polish remover and paint stripper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Formaldehyde</a:t>
            </a:r>
            <a:endParaRPr lang="en-US" dirty="0"/>
          </a:p>
        </p:txBody>
      </p:sp>
      <p:sp>
        <p:nvSpPr>
          <p:cNvPr id="3" name="Content Placeholder 2"/>
          <p:cNvSpPr>
            <a:spLocks noGrp="1"/>
          </p:cNvSpPr>
          <p:nvPr>
            <p:ph idx="1"/>
          </p:nvPr>
        </p:nvSpPr>
        <p:spPr/>
        <p:txBody>
          <a:bodyPr/>
          <a:lstStyle/>
          <a:p>
            <a:r>
              <a:rPr lang="en-US" dirty="0" smtClean="0"/>
              <a:t>used to preserve dead bodies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Butane</a:t>
            </a:r>
            <a:endParaRPr lang="en-US" dirty="0"/>
          </a:p>
        </p:txBody>
      </p:sp>
      <p:sp>
        <p:nvSpPr>
          <p:cNvPr id="3" name="Content Placeholder 2"/>
          <p:cNvSpPr>
            <a:spLocks noGrp="1"/>
          </p:cNvSpPr>
          <p:nvPr>
            <p:ph idx="1"/>
          </p:nvPr>
        </p:nvSpPr>
        <p:spPr/>
        <p:txBody>
          <a:bodyPr/>
          <a:lstStyle/>
          <a:p>
            <a:r>
              <a:rPr lang="en-US" dirty="0" smtClean="0"/>
              <a:t>used in lighter fluid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1399032"/>
          </a:xfrm>
        </p:spPr>
        <p:txBody>
          <a:bodyPr>
            <a:normAutofit/>
          </a:bodyPr>
          <a:lstStyle/>
          <a:p>
            <a:r>
              <a:rPr lang="en-US" sz="6600" b="1" dirty="0" smtClean="0"/>
              <a:t>TOBACCO DAY 2</a:t>
            </a:r>
            <a:endParaRPr lang="en-US" sz="6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DDT</a:t>
            </a:r>
            <a:endParaRPr lang="en-US" dirty="0"/>
          </a:p>
        </p:txBody>
      </p:sp>
      <p:sp>
        <p:nvSpPr>
          <p:cNvPr id="3" name="Content Placeholder 2"/>
          <p:cNvSpPr>
            <a:spLocks noGrp="1"/>
          </p:cNvSpPr>
          <p:nvPr>
            <p:ph idx="1"/>
          </p:nvPr>
        </p:nvSpPr>
        <p:spPr/>
        <p:txBody>
          <a:bodyPr/>
          <a:lstStyle/>
          <a:p>
            <a:r>
              <a:rPr lang="en-US" dirty="0" smtClean="0"/>
              <a:t>used as an insecticide (was banned on farms because it’s so harmful)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 </a:t>
            </a:r>
            <a:endParaRPr lang="en-US" dirty="0"/>
          </a:p>
        </p:txBody>
      </p:sp>
      <p:sp>
        <p:nvSpPr>
          <p:cNvPr id="3" name="Content Placeholder 2"/>
          <p:cNvSpPr>
            <a:spLocks noGrp="1"/>
          </p:cNvSpPr>
          <p:nvPr>
            <p:ph idx="1"/>
          </p:nvPr>
        </p:nvSpPr>
        <p:spPr/>
        <p:txBody>
          <a:bodyPr/>
          <a:lstStyle/>
          <a:p>
            <a:r>
              <a:rPr lang="en-US" dirty="0" smtClean="0"/>
              <a:t>used to make roads, coats your lungs and causes lung cancer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Cyanide </a:t>
            </a:r>
            <a:endParaRPr lang="en-US" dirty="0"/>
          </a:p>
        </p:txBody>
      </p:sp>
      <p:sp>
        <p:nvSpPr>
          <p:cNvPr id="3" name="Content Placeholder 2"/>
          <p:cNvSpPr>
            <a:spLocks noGrp="1"/>
          </p:cNvSpPr>
          <p:nvPr>
            <p:ph idx="1"/>
          </p:nvPr>
        </p:nvSpPr>
        <p:spPr/>
        <p:txBody>
          <a:bodyPr/>
          <a:lstStyle/>
          <a:p>
            <a:r>
              <a:rPr lang="en-US" dirty="0" smtClean="0"/>
              <a:t>used in rat poison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one major thing all these chemicals have in common is their lack of oxygen.  We all know how important oxygen is to our bodies.  When you smoke, it reduces the amount of oxygen in your blood, reducing your stamina for sports and other physical activities.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Quit</a:t>
            </a:r>
            <a:endParaRPr lang="en-US" dirty="0"/>
          </a:p>
        </p:txBody>
      </p:sp>
      <p:sp>
        <p:nvSpPr>
          <p:cNvPr id="3" name="Content Placeholder 2"/>
          <p:cNvSpPr>
            <a:spLocks noGrp="1"/>
          </p:cNvSpPr>
          <p:nvPr>
            <p:ph idx="1"/>
          </p:nvPr>
        </p:nvSpPr>
        <p:spPr/>
        <p:txBody>
          <a:bodyPr/>
          <a:lstStyle/>
          <a:p>
            <a:r>
              <a:rPr lang="en-US" sz="4400" b="1" i="1" dirty="0" smtClean="0">
                <a:solidFill>
                  <a:schemeClr val="bg1"/>
                </a:solidFill>
                <a:latin typeface="Jester" pitchFamily="2" charset="0"/>
              </a:rPr>
              <a:t>Quitting takes hard work and a lot of effort, but – you can quit smoking.</a:t>
            </a:r>
          </a:p>
          <a:p>
            <a:endParaRPr lang="en-US" dirty="0"/>
          </a:p>
        </p:txBody>
      </p:sp>
      <p:pic>
        <p:nvPicPr>
          <p:cNvPr id="4" name="Picture 13" descr="Image 578984 © ">
            <a:hlinkClick r:id="rId2"/>
          </p:cNvPr>
          <p:cNvPicPr>
            <a:picLocks noChangeAspect="1" noChangeArrowheads="1"/>
          </p:cNvPicPr>
          <p:nvPr/>
        </p:nvPicPr>
        <p:blipFill>
          <a:blip r:embed="rId3" cstate="print"/>
          <a:srcRect/>
          <a:stretch>
            <a:fillRect/>
          </a:stretch>
        </p:blipFill>
        <p:spPr>
          <a:xfrm>
            <a:off x="6096000" y="2590800"/>
            <a:ext cx="2439987" cy="3657600"/>
          </a:xfrm>
          <a:prstGeom prst="rect">
            <a:avLst/>
          </a:prstGeo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latin typeface="Jester" pitchFamily="2" charset="0"/>
              </a:rPr>
              <a:t>Five Keys for Quitting</a:t>
            </a:r>
            <a:endParaRPr lang="en-US" sz="6600" dirty="0"/>
          </a:p>
        </p:txBody>
      </p:sp>
      <p:sp>
        <p:nvSpPr>
          <p:cNvPr id="3" name="Content Placeholder 2"/>
          <p:cNvSpPr>
            <a:spLocks noGrp="1"/>
          </p:cNvSpPr>
          <p:nvPr>
            <p:ph idx="1"/>
          </p:nvPr>
        </p:nvSpPr>
        <p:spPr/>
        <p:txBody>
          <a:bodyPr/>
          <a:lstStyle/>
          <a:p>
            <a:pPr marL="609600" indent="-609600">
              <a:buFontTx/>
              <a:buAutoNum type="arabicPeriod"/>
            </a:pPr>
            <a:r>
              <a:rPr lang="en-US" sz="3200" dirty="0" smtClean="0">
                <a:solidFill>
                  <a:srgbClr val="000000"/>
                </a:solidFill>
                <a:latin typeface="Jester" pitchFamily="2" charset="0"/>
              </a:rPr>
              <a:t>Get ready</a:t>
            </a:r>
          </a:p>
          <a:p>
            <a:pPr marL="609600" indent="-609600">
              <a:buFontTx/>
              <a:buAutoNum type="arabicPeriod"/>
            </a:pPr>
            <a:endParaRPr lang="en-US" sz="900" dirty="0" smtClean="0">
              <a:solidFill>
                <a:srgbClr val="000000"/>
              </a:solidFill>
              <a:latin typeface="Jester" pitchFamily="2" charset="0"/>
            </a:endParaRPr>
          </a:p>
          <a:p>
            <a:pPr marL="609600" indent="-609600">
              <a:buFontTx/>
              <a:buAutoNum type="arabicPeriod"/>
            </a:pPr>
            <a:r>
              <a:rPr lang="en-US" sz="3200" dirty="0" smtClean="0">
                <a:solidFill>
                  <a:srgbClr val="000000"/>
                </a:solidFill>
                <a:latin typeface="Jester" pitchFamily="2" charset="0"/>
              </a:rPr>
              <a:t>Get support</a:t>
            </a:r>
          </a:p>
          <a:p>
            <a:pPr marL="609600" indent="-609600">
              <a:buFontTx/>
              <a:buAutoNum type="arabicPeriod"/>
            </a:pPr>
            <a:endParaRPr lang="en-US" sz="900" dirty="0" smtClean="0">
              <a:solidFill>
                <a:srgbClr val="000000"/>
              </a:solidFill>
              <a:latin typeface="Jester" pitchFamily="2" charset="0"/>
            </a:endParaRPr>
          </a:p>
          <a:p>
            <a:pPr marL="609600" indent="-609600">
              <a:buFontTx/>
              <a:buAutoNum type="arabicPeriod"/>
            </a:pPr>
            <a:r>
              <a:rPr lang="en-US" sz="3200" dirty="0" smtClean="0">
                <a:solidFill>
                  <a:srgbClr val="000000"/>
                </a:solidFill>
                <a:latin typeface="Jester" pitchFamily="2" charset="0"/>
              </a:rPr>
              <a:t>Learn new skills and behaviors</a:t>
            </a:r>
          </a:p>
          <a:p>
            <a:pPr marL="609600" indent="-609600">
              <a:buFontTx/>
              <a:buAutoNum type="arabicPeriod"/>
            </a:pPr>
            <a:endParaRPr lang="en-US" sz="900" dirty="0" smtClean="0">
              <a:solidFill>
                <a:srgbClr val="000000"/>
              </a:solidFill>
              <a:latin typeface="Jester" pitchFamily="2" charset="0"/>
            </a:endParaRPr>
          </a:p>
          <a:p>
            <a:pPr marL="609600" indent="-609600">
              <a:buFontTx/>
              <a:buAutoNum type="arabicPeriod"/>
            </a:pPr>
            <a:r>
              <a:rPr lang="en-US" sz="3200" dirty="0" smtClean="0">
                <a:solidFill>
                  <a:srgbClr val="000000"/>
                </a:solidFill>
                <a:latin typeface="Jester" pitchFamily="2" charset="0"/>
              </a:rPr>
              <a:t>Get medication and use it correctly</a:t>
            </a:r>
          </a:p>
          <a:p>
            <a:pPr marL="609600" indent="-609600">
              <a:buFontTx/>
              <a:buAutoNum type="arabicPeriod"/>
            </a:pPr>
            <a:endParaRPr lang="en-US" sz="900" dirty="0" smtClean="0">
              <a:solidFill>
                <a:srgbClr val="000000"/>
              </a:solidFill>
              <a:latin typeface="Jester" pitchFamily="2" charset="0"/>
            </a:endParaRPr>
          </a:p>
          <a:p>
            <a:pPr marL="609600" indent="-609600">
              <a:buFontTx/>
              <a:buAutoNum type="arabicPeriod"/>
            </a:pPr>
            <a:r>
              <a:rPr lang="en-US" sz="3200" dirty="0" smtClean="0">
                <a:solidFill>
                  <a:srgbClr val="000000"/>
                </a:solidFill>
                <a:latin typeface="Jester" pitchFamily="2" charset="0"/>
              </a:rPr>
              <a:t>Be prepared for relapse or difficult situations</a:t>
            </a:r>
          </a:p>
          <a:p>
            <a:endParaRPr lang="en-US" dirty="0"/>
          </a:p>
        </p:txBody>
      </p:sp>
      <p:pic>
        <p:nvPicPr>
          <p:cNvPr id="4" name="Picture 23" descr="Image 384900 © ">
            <a:hlinkClick r:id="rId2"/>
          </p:cNvPr>
          <p:cNvPicPr>
            <a:picLocks noChangeAspect="1" noChangeArrowheads="1"/>
          </p:cNvPicPr>
          <p:nvPr/>
        </p:nvPicPr>
        <p:blipFill>
          <a:blip r:embed="rId3" cstate="print"/>
          <a:srcRect/>
          <a:stretch>
            <a:fillRect/>
          </a:stretch>
        </p:blipFill>
        <p:spPr bwMode="auto">
          <a:xfrm>
            <a:off x="5029200" y="1382317"/>
            <a:ext cx="3810000" cy="2351484"/>
          </a:xfrm>
          <a:prstGeom prst="rect">
            <a:avLst/>
          </a:prstGeom>
          <a:noFill/>
          <a:ln w="34925">
            <a:solidFill>
              <a:schemeClr val="bg2"/>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Jester" pitchFamily="2" charset="0"/>
              </a:rPr>
              <a:t>Get Ready</a:t>
            </a:r>
            <a:endParaRPr lang="en-US" sz="5400" dirty="0"/>
          </a:p>
        </p:txBody>
      </p:sp>
      <p:sp>
        <p:nvSpPr>
          <p:cNvPr id="3" name="Content Placeholder 2"/>
          <p:cNvSpPr>
            <a:spLocks noGrp="1"/>
          </p:cNvSpPr>
          <p:nvPr>
            <p:ph idx="1"/>
          </p:nvPr>
        </p:nvSpPr>
        <p:spPr/>
        <p:txBody>
          <a:bodyPr/>
          <a:lstStyle/>
          <a:p>
            <a:pPr>
              <a:buFontTx/>
              <a:buBlip>
                <a:blip r:embed="rId2"/>
              </a:buBlip>
            </a:pPr>
            <a:r>
              <a:rPr lang="en-US" sz="3200" dirty="0" smtClean="0">
                <a:solidFill>
                  <a:srgbClr val="020202"/>
                </a:solidFill>
                <a:latin typeface="Jester" pitchFamily="2" charset="0"/>
              </a:rPr>
              <a:t>Set a quit date.</a:t>
            </a:r>
          </a:p>
          <a:p>
            <a:pPr>
              <a:buFontTx/>
              <a:buBlip>
                <a:blip r:embed="rId2"/>
              </a:buBlip>
            </a:pPr>
            <a:r>
              <a:rPr lang="en-US" sz="3200" dirty="0" smtClean="0">
                <a:solidFill>
                  <a:srgbClr val="020202"/>
                </a:solidFill>
                <a:latin typeface="Jester" pitchFamily="2" charset="0"/>
              </a:rPr>
              <a:t>Change your environment.</a:t>
            </a:r>
          </a:p>
          <a:p>
            <a:pPr>
              <a:buFontTx/>
              <a:buNone/>
            </a:pPr>
            <a:r>
              <a:rPr lang="en-US" sz="3200" dirty="0" smtClean="0">
                <a:solidFill>
                  <a:srgbClr val="020202"/>
                </a:solidFill>
                <a:latin typeface="Jester" pitchFamily="2" charset="0"/>
              </a:rPr>
              <a:t>		- Get rid of all cigarettes and ashtrays in your     	   home, car, and place of work.</a:t>
            </a:r>
          </a:p>
          <a:p>
            <a:pPr>
              <a:buFontTx/>
              <a:buNone/>
            </a:pPr>
            <a:r>
              <a:rPr lang="en-US" sz="3200" dirty="0" smtClean="0">
                <a:solidFill>
                  <a:srgbClr val="020202"/>
                </a:solidFill>
                <a:latin typeface="Jester" pitchFamily="2" charset="0"/>
              </a:rPr>
              <a:t>		- Don’t let people smoke in your home.</a:t>
            </a:r>
          </a:p>
          <a:p>
            <a:pPr>
              <a:buFontTx/>
              <a:buBlip>
                <a:blip r:embed="rId2"/>
              </a:buBlip>
            </a:pPr>
            <a:r>
              <a:rPr lang="en-US" sz="3200" dirty="0" smtClean="0">
                <a:solidFill>
                  <a:srgbClr val="020202"/>
                </a:solidFill>
                <a:latin typeface="Jester" pitchFamily="2" charset="0"/>
              </a:rPr>
              <a:t>Review your past attempts to quit.  Think about what worked and what did not.</a:t>
            </a:r>
          </a:p>
          <a:p>
            <a:pPr>
              <a:buFontTx/>
              <a:buBlip>
                <a:blip r:embed="rId2"/>
              </a:buBlip>
            </a:pPr>
            <a:r>
              <a:rPr lang="en-US" sz="3200" dirty="0" smtClean="0">
                <a:solidFill>
                  <a:srgbClr val="020202"/>
                </a:solidFill>
                <a:latin typeface="Jester" pitchFamily="2" charset="0"/>
              </a:rPr>
              <a:t>Once you quit, don’t smoke—Not Even A Puff!</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Jester" pitchFamily="2" charset="0"/>
              </a:rPr>
              <a:t>Get Support and Encouragement</a:t>
            </a:r>
            <a:endParaRPr lang="en-US" dirty="0"/>
          </a:p>
        </p:txBody>
      </p:sp>
      <p:sp>
        <p:nvSpPr>
          <p:cNvPr id="3" name="Content Placeholder 2"/>
          <p:cNvSpPr>
            <a:spLocks noGrp="1"/>
          </p:cNvSpPr>
          <p:nvPr>
            <p:ph idx="1"/>
          </p:nvPr>
        </p:nvSpPr>
        <p:spPr/>
        <p:txBody>
          <a:bodyPr/>
          <a:lstStyle/>
          <a:p>
            <a:r>
              <a:rPr lang="en-US" sz="3200" dirty="0" smtClean="0">
                <a:solidFill>
                  <a:srgbClr val="000000"/>
                </a:solidFill>
                <a:latin typeface="Jester" pitchFamily="2" charset="0"/>
              </a:rPr>
              <a:t>Tell your family, friends, and coworkers that you are going to quit and want their support.  Ask them not to smoke around you or leave cigarettes out.</a:t>
            </a:r>
          </a:p>
          <a:p>
            <a:pPr>
              <a:buFontTx/>
              <a:buNone/>
            </a:pPr>
            <a:endParaRPr lang="en-US" sz="3200" dirty="0" smtClean="0">
              <a:solidFill>
                <a:srgbClr val="000000"/>
              </a:solidFill>
              <a:latin typeface="Jester" pitchFamily="2" charset="0"/>
            </a:endParaRPr>
          </a:p>
          <a:p>
            <a:r>
              <a:rPr lang="en-US" sz="3200" dirty="0" smtClean="0">
                <a:solidFill>
                  <a:srgbClr val="000000"/>
                </a:solidFill>
                <a:latin typeface="Jester" pitchFamily="2" charset="0"/>
              </a:rPr>
              <a:t>Talk to your health care provider (for example, doctor, nurse, pharmacist, psychologist, or smoking counselor).</a:t>
            </a:r>
          </a:p>
          <a:p>
            <a:endParaRPr lang="en-US" sz="3200" dirty="0" smtClean="0">
              <a:solidFill>
                <a:srgbClr val="000000"/>
              </a:solidFill>
              <a:latin typeface="Jester" pitchFamily="2" charset="0"/>
            </a:endParaRPr>
          </a:p>
          <a:p>
            <a:r>
              <a:rPr lang="en-US" sz="3200" dirty="0" smtClean="0">
                <a:solidFill>
                  <a:srgbClr val="000000"/>
                </a:solidFill>
                <a:latin typeface="Jester" pitchFamily="2" charset="0"/>
              </a:rPr>
              <a:t>Get individual, group, or telephone counseling.</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Jester" pitchFamily="2" charset="0"/>
              </a:rPr>
              <a:t>Learn New Skills and Behaviors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z="3200" dirty="0" smtClean="0">
                <a:solidFill>
                  <a:srgbClr val="000000"/>
                </a:solidFill>
                <a:latin typeface="Jester" pitchFamily="2" charset="0"/>
              </a:rPr>
              <a:t>Try to distract yourself from urges to smoke.  Talk to someone, go for a walk, get busy with a task or project.</a:t>
            </a:r>
          </a:p>
          <a:p>
            <a:pPr>
              <a:lnSpc>
                <a:spcPct val="90000"/>
              </a:lnSpc>
            </a:pPr>
            <a:endParaRPr lang="en-US" sz="1050" dirty="0" smtClean="0">
              <a:solidFill>
                <a:srgbClr val="000000"/>
              </a:solidFill>
              <a:latin typeface="Jester" pitchFamily="2" charset="0"/>
            </a:endParaRPr>
          </a:p>
          <a:p>
            <a:pPr>
              <a:lnSpc>
                <a:spcPct val="90000"/>
              </a:lnSpc>
            </a:pPr>
            <a:r>
              <a:rPr lang="en-US" sz="3200" dirty="0" smtClean="0">
                <a:solidFill>
                  <a:srgbClr val="000000"/>
                </a:solidFill>
                <a:latin typeface="Jester" pitchFamily="2" charset="0"/>
              </a:rPr>
              <a:t>Change your routine.  Use a different route to work.  Drink tea instead of coffee.  Reduce or eliminate your alcohol intake.</a:t>
            </a:r>
          </a:p>
          <a:p>
            <a:pPr>
              <a:lnSpc>
                <a:spcPct val="90000"/>
              </a:lnSpc>
            </a:pPr>
            <a:endParaRPr lang="en-US" sz="1050" dirty="0" smtClean="0">
              <a:solidFill>
                <a:srgbClr val="000000"/>
              </a:solidFill>
              <a:latin typeface="Jester" pitchFamily="2" charset="0"/>
            </a:endParaRPr>
          </a:p>
          <a:p>
            <a:pPr>
              <a:lnSpc>
                <a:spcPct val="90000"/>
              </a:lnSpc>
            </a:pPr>
            <a:r>
              <a:rPr lang="en-US" sz="3200" dirty="0" smtClean="0">
                <a:solidFill>
                  <a:srgbClr val="000000"/>
                </a:solidFill>
                <a:latin typeface="Jester" pitchFamily="2" charset="0"/>
              </a:rPr>
              <a:t>Do something to reduce your stress.  Take a hot bath, exercise, or read a book.</a:t>
            </a:r>
          </a:p>
          <a:p>
            <a:pPr>
              <a:lnSpc>
                <a:spcPct val="90000"/>
              </a:lnSpc>
            </a:pPr>
            <a:endParaRPr lang="en-US" sz="1050" dirty="0" smtClean="0">
              <a:solidFill>
                <a:srgbClr val="000000"/>
              </a:solidFill>
              <a:latin typeface="Jester" pitchFamily="2" charset="0"/>
            </a:endParaRPr>
          </a:p>
          <a:p>
            <a:pPr>
              <a:lnSpc>
                <a:spcPct val="90000"/>
              </a:lnSpc>
            </a:pPr>
            <a:r>
              <a:rPr lang="en-US" sz="3200" dirty="0" smtClean="0">
                <a:solidFill>
                  <a:srgbClr val="000000"/>
                </a:solidFill>
                <a:latin typeface="Jester" pitchFamily="2" charset="0"/>
              </a:rPr>
              <a:t>Plan something enjoyable to do every day.</a:t>
            </a:r>
          </a:p>
          <a:p>
            <a:pPr>
              <a:lnSpc>
                <a:spcPct val="90000"/>
              </a:lnSpc>
              <a:buFontTx/>
              <a:buNone/>
            </a:pPr>
            <a:endParaRPr lang="en-US" sz="1050" dirty="0" smtClean="0">
              <a:solidFill>
                <a:srgbClr val="000000"/>
              </a:solidFill>
              <a:latin typeface="Jester" pitchFamily="2" charset="0"/>
            </a:endParaRPr>
          </a:p>
          <a:p>
            <a:pPr>
              <a:lnSpc>
                <a:spcPct val="90000"/>
              </a:lnSpc>
            </a:pPr>
            <a:r>
              <a:rPr lang="en-US" sz="3200" dirty="0" smtClean="0">
                <a:solidFill>
                  <a:srgbClr val="000000"/>
                </a:solidFill>
                <a:latin typeface="Jester" pitchFamily="2" charset="0"/>
              </a:rPr>
              <a:t>Drink a lot of water and other fluids.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Jester" pitchFamily="2" charset="0"/>
              </a:rPr>
              <a:t>Get Medication And Use It Correctly</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sz="3200" dirty="0" smtClean="0">
                <a:solidFill>
                  <a:srgbClr val="000000"/>
                </a:solidFill>
                <a:latin typeface="Jester" pitchFamily="2" charset="0"/>
              </a:rPr>
              <a:t>The FDA has approved five medications to help you quit smoking:</a:t>
            </a:r>
          </a:p>
          <a:p>
            <a:pPr>
              <a:lnSpc>
                <a:spcPct val="90000"/>
              </a:lnSpc>
            </a:pPr>
            <a:endParaRPr lang="en-US" sz="1050" dirty="0" smtClean="0">
              <a:solidFill>
                <a:srgbClr val="000000"/>
              </a:solidFill>
              <a:latin typeface="Jester" pitchFamily="2" charset="0"/>
            </a:endParaRPr>
          </a:p>
          <a:p>
            <a:pPr>
              <a:lnSpc>
                <a:spcPct val="90000"/>
              </a:lnSpc>
              <a:buFontTx/>
              <a:buNone/>
            </a:pPr>
            <a:r>
              <a:rPr lang="en-US" sz="3200" dirty="0" smtClean="0">
                <a:solidFill>
                  <a:srgbClr val="000000"/>
                </a:solidFill>
                <a:latin typeface="Jester" pitchFamily="2" charset="0"/>
              </a:rPr>
              <a:t>		- </a:t>
            </a:r>
            <a:r>
              <a:rPr lang="en-US" sz="3200" dirty="0" err="1" smtClean="0">
                <a:solidFill>
                  <a:srgbClr val="000000"/>
                </a:solidFill>
                <a:latin typeface="Jester" pitchFamily="2" charset="0"/>
              </a:rPr>
              <a:t>Bupropion</a:t>
            </a:r>
            <a:r>
              <a:rPr lang="en-US" sz="3200" dirty="0" smtClean="0">
                <a:solidFill>
                  <a:srgbClr val="000000"/>
                </a:solidFill>
                <a:latin typeface="Jester" pitchFamily="2" charset="0"/>
              </a:rPr>
              <a:t> SR – available by prescription</a:t>
            </a:r>
          </a:p>
          <a:p>
            <a:pPr>
              <a:lnSpc>
                <a:spcPct val="90000"/>
              </a:lnSpc>
              <a:buFontTx/>
              <a:buNone/>
            </a:pPr>
            <a:r>
              <a:rPr lang="en-US" sz="3200" dirty="0" smtClean="0">
                <a:solidFill>
                  <a:srgbClr val="000000"/>
                </a:solidFill>
                <a:latin typeface="Jester" pitchFamily="2" charset="0"/>
              </a:rPr>
              <a:t>		- Nicotine Inhaler – available by prescription</a:t>
            </a:r>
          </a:p>
          <a:p>
            <a:pPr>
              <a:lnSpc>
                <a:spcPct val="90000"/>
              </a:lnSpc>
              <a:buFontTx/>
              <a:buNone/>
            </a:pPr>
            <a:r>
              <a:rPr lang="en-US" sz="3200" dirty="0" smtClean="0">
                <a:solidFill>
                  <a:srgbClr val="000000"/>
                </a:solidFill>
                <a:latin typeface="Jester" pitchFamily="2" charset="0"/>
              </a:rPr>
              <a:t>		- Nicotine Nasal Spray – available by prescription</a:t>
            </a:r>
          </a:p>
          <a:p>
            <a:pPr>
              <a:lnSpc>
                <a:spcPct val="90000"/>
              </a:lnSpc>
              <a:buFontTx/>
              <a:buNone/>
            </a:pPr>
            <a:r>
              <a:rPr lang="en-US" sz="3200" dirty="0" smtClean="0">
                <a:solidFill>
                  <a:srgbClr val="000000"/>
                </a:solidFill>
                <a:latin typeface="Jester" pitchFamily="2" charset="0"/>
              </a:rPr>
              <a:t>		- Nicotine Gum – available over-the-counter</a:t>
            </a:r>
          </a:p>
          <a:p>
            <a:pPr>
              <a:lnSpc>
                <a:spcPct val="90000"/>
              </a:lnSpc>
              <a:buFontTx/>
              <a:buNone/>
            </a:pPr>
            <a:r>
              <a:rPr lang="en-US" sz="3200" dirty="0" smtClean="0">
                <a:solidFill>
                  <a:srgbClr val="000000"/>
                </a:solidFill>
                <a:latin typeface="Jester" pitchFamily="2" charset="0"/>
              </a:rPr>
              <a:t>		- Nicotine Patch – available by prescription and 	over-the-counter</a:t>
            </a:r>
          </a:p>
          <a:p>
            <a:pPr>
              <a:lnSpc>
                <a:spcPct val="90000"/>
              </a:lnSpc>
              <a:buFontTx/>
              <a:buNone/>
            </a:pPr>
            <a:endParaRPr lang="en-US" sz="3200" dirty="0" smtClean="0">
              <a:solidFill>
                <a:srgbClr val="000000"/>
              </a:solidFill>
              <a:latin typeface="Jester" pitchFamily="2" charset="0"/>
            </a:endParaRPr>
          </a:p>
          <a:p>
            <a:pPr algn="ctr">
              <a:lnSpc>
                <a:spcPct val="90000"/>
              </a:lnSpc>
              <a:buFontTx/>
              <a:buNone/>
            </a:pPr>
            <a:r>
              <a:rPr lang="en-US" sz="3200" dirty="0" smtClean="0">
                <a:solidFill>
                  <a:srgbClr val="000000"/>
                </a:solidFill>
                <a:latin typeface="Jester" pitchFamily="2" charset="0"/>
              </a:rPr>
              <a:t>If you’re serious about quitting, these meds could double your chances of quitting and quitting for good.</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bcd3a5be4e65af96ea8e860c4cc3873.jpg"/>
          <p:cNvPicPr>
            <a:picLocks noGrp="1" noChangeAspect="1"/>
          </p:cNvPicPr>
          <p:nvPr>
            <p:ph idx="1"/>
          </p:nvPr>
        </p:nvPicPr>
        <p:blipFill>
          <a:blip r:embed="rId2" cstate="print"/>
          <a:stretch>
            <a:fillRect/>
          </a:stretch>
        </p:blipFill>
        <p:spPr>
          <a:xfrm>
            <a:off x="914400" y="289891"/>
            <a:ext cx="6629400" cy="6568109"/>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latin typeface="Jester" pitchFamily="2" charset="0"/>
              </a:rPr>
              <a:t>Be Prepared For Relapse or Difficult Situations</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solidFill>
                  <a:srgbClr val="000000"/>
                </a:solidFill>
                <a:latin typeface="Jester" pitchFamily="2" charset="0"/>
              </a:rPr>
              <a:t>Alcohol.</a:t>
            </a:r>
            <a:r>
              <a:rPr lang="en-US" sz="3200" dirty="0" smtClean="0">
                <a:solidFill>
                  <a:srgbClr val="000000"/>
                </a:solidFill>
                <a:latin typeface="Jester" pitchFamily="2" charset="0"/>
              </a:rPr>
              <a:t>  Avoid drinking alcohol.  Drinking lowers your chances of success.</a:t>
            </a:r>
          </a:p>
          <a:p>
            <a:r>
              <a:rPr lang="en-US" sz="3200" b="1" dirty="0" smtClean="0">
                <a:solidFill>
                  <a:srgbClr val="000000"/>
                </a:solidFill>
                <a:latin typeface="Jester" pitchFamily="2" charset="0"/>
              </a:rPr>
              <a:t>Other Smokers.</a:t>
            </a:r>
            <a:r>
              <a:rPr lang="en-US" sz="3200" dirty="0" smtClean="0">
                <a:solidFill>
                  <a:srgbClr val="000000"/>
                </a:solidFill>
                <a:latin typeface="Jester" pitchFamily="2" charset="0"/>
              </a:rPr>
              <a:t>  Being around smoking may make you want to smoke.</a:t>
            </a:r>
          </a:p>
          <a:p>
            <a:r>
              <a:rPr lang="en-US" sz="3200" b="1" dirty="0" smtClean="0">
                <a:solidFill>
                  <a:srgbClr val="000000"/>
                </a:solidFill>
                <a:latin typeface="Jester" pitchFamily="2" charset="0"/>
              </a:rPr>
              <a:t>Weight Gain.</a:t>
            </a:r>
            <a:r>
              <a:rPr lang="en-US" sz="3200" dirty="0" smtClean="0">
                <a:solidFill>
                  <a:srgbClr val="000000"/>
                </a:solidFill>
                <a:latin typeface="Jester" pitchFamily="2" charset="0"/>
              </a:rPr>
              <a:t>  Not everybody gains weight when they quit.  If they do, it’s usually less than 10 pounds.  Don’t let weight gain distract you from your main goal—quitting smoking.</a:t>
            </a:r>
          </a:p>
          <a:p>
            <a:r>
              <a:rPr lang="en-US" sz="3200" b="1" dirty="0" smtClean="0">
                <a:solidFill>
                  <a:srgbClr val="000000"/>
                </a:solidFill>
                <a:latin typeface="Jester" pitchFamily="2" charset="0"/>
              </a:rPr>
              <a:t>Bad Mood or Depression.</a:t>
            </a:r>
            <a:r>
              <a:rPr lang="en-US" sz="3200" dirty="0" smtClean="0">
                <a:solidFill>
                  <a:srgbClr val="000000"/>
                </a:solidFill>
                <a:latin typeface="Jester" pitchFamily="2" charset="0"/>
              </a:rPr>
              <a:t>  There are many ways to improve your mood other than smoking.</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Smoking Ad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99032"/>
          </a:xfrm>
        </p:spPr>
        <p:txBody>
          <a:bodyPr>
            <a:noAutofit/>
          </a:bodyPr>
          <a:lstStyle/>
          <a:p>
            <a:r>
              <a:rPr lang="en-US" sz="8800" b="1" dirty="0" smtClean="0">
                <a:solidFill>
                  <a:srgbClr val="003366"/>
                </a:solidFill>
                <a:latin typeface="Jester" pitchFamily="2" charset="0"/>
              </a:rPr>
              <a:t>Tobacco</a:t>
            </a:r>
            <a:endParaRPr lang="en-US" sz="8800" dirty="0"/>
          </a:p>
        </p:txBody>
      </p:sp>
      <p:sp>
        <p:nvSpPr>
          <p:cNvPr id="3" name="Content Placeholder 2"/>
          <p:cNvSpPr>
            <a:spLocks noGrp="1"/>
          </p:cNvSpPr>
          <p:nvPr>
            <p:ph idx="1"/>
          </p:nvPr>
        </p:nvSpPr>
        <p:spPr>
          <a:xfrm>
            <a:off x="457200" y="1447800"/>
            <a:ext cx="3810000" cy="5007008"/>
          </a:xfrm>
        </p:spPr>
        <p:txBody>
          <a:bodyPr/>
          <a:lstStyle/>
          <a:p>
            <a:r>
              <a:rPr lang="en-US" sz="3200" b="1" dirty="0" smtClean="0">
                <a:latin typeface="Jester" pitchFamily="2" charset="0"/>
              </a:rPr>
              <a:t>Smoking Causes…</a:t>
            </a:r>
          </a:p>
          <a:p>
            <a:pPr>
              <a:buNone/>
            </a:pPr>
            <a:r>
              <a:rPr lang="en-US" sz="3200" b="1" dirty="0" smtClean="0">
                <a:solidFill>
                  <a:srgbClr val="000000"/>
                </a:solidFill>
                <a:latin typeface="Jester" pitchFamily="2" charset="0"/>
              </a:rPr>
              <a:t>- Cancer</a:t>
            </a:r>
          </a:p>
          <a:p>
            <a:pPr>
              <a:buNone/>
            </a:pPr>
            <a:r>
              <a:rPr lang="en-US" sz="3200" b="1" dirty="0" smtClean="0">
                <a:solidFill>
                  <a:srgbClr val="000000"/>
                </a:solidFill>
                <a:latin typeface="Jester" pitchFamily="2" charset="0"/>
              </a:rPr>
              <a:t>- Respiratory Diseases</a:t>
            </a:r>
          </a:p>
          <a:p>
            <a:pPr>
              <a:buNone/>
            </a:pPr>
            <a:r>
              <a:rPr lang="en-US" sz="3200" b="1" dirty="0" smtClean="0">
                <a:solidFill>
                  <a:srgbClr val="000000"/>
                </a:solidFill>
                <a:latin typeface="Jester" pitchFamily="2" charset="0"/>
              </a:rPr>
              <a:t>- Heart Disease and Heart Attacks</a:t>
            </a:r>
          </a:p>
          <a:p>
            <a:pPr>
              <a:buNone/>
            </a:pPr>
            <a:r>
              <a:rPr lang="en-US" sz="3200" b="1" dirty="0" smtClean="0">
                <a:solidFill>
                  <a:srgbClr val="000000"/>
                </a:solidFill>
                <a:latin typeface="Jester" pitchFamily="2" charset="0"/>
              </a:rPr>
              <a:t>- Chronic Coughing</a:t>
            </a:r>
          </a:p>
          <a:p>
            <a:pPr>
              <a:buNone/>
            </a:pPr>
            <a:r>
              <a:rPr lang="en-US" sz="3200" b="1" dirty="0" smtClean="0">
                <a:solidFill>
                  <a:srgbClr val="000000"/>
                </a:solidFill>
                <a:latin typeface="Jester" pitchFamily="2" charset="0"/>
              </a:rPr>
              <a:t>- Increased Phlegm</a:t>
            </a:r>
          </a:p>
          <a:p>
            <a:pPr>
              <a:buNone/>
            </a:pPr>
            <a:r>
              <a:rPr lang="en-US" sz="3200" b="1" dirty="0" smtClean="0">
                <a:solidFill>
                  <a:srgbClr val="000000"/>
                </a:solidFill>
                <a:latin typeface="Jester" pitchFamily="2" charset="0"/>
              </a:rPr>
              <a:t>- Rheumatoid Arthritis</a:t>
            </a:r>
          </a:p>
          <a:p>
            <a:pPr lvl="1"/>
            <a:endParaRPr lang="en-US" dirty="0"/>
          </a:p>
        </p:txBody>
      </p:sp>
      <p:sp>
        <p:nvSpPr>
          <p:cNvPr id="5" name="TextBox 4"/>
          <p:cNvSpPr txBox="1"/>
          <p:nvPr/>
        </p:nvSpPr>
        <p:spPr>
          <a:xfrm>
            <a:off x="5257800" y="1828800"/>
            <a:ext cx="2971800" cy="4308872"/>
          </a:xfrm>
          <a:prstGeom prst="rect">
            <a:avLst/>
          </a:prstGeom>
          <a:noFill/>
        </p:spPr>
        <p:txBody>
          <a:bodyPr wrap="square" rtlCol="0">
            <a:spAutoFit/>
          </a:bodyPr>
          <a:lstStyle/>
          <a:p>
            <a:endParaRPr lang="en-US" sz="3200" b="1" dirty="0" smtClean="0">
              <a:solidFill>
                <a:srgbClr val="000000"/>
              </a:solidFill>
              <a:latin typeface="Jester" pitchFamily="2" charset="0"/>
            </a:endParaRPr>
          </a:p>
          <a:p>
            <a:r>
              <a:rPr lang="en-US" sz="3200" b="1" dirty="0" smtClean="0">
                <a:solidFill>
                  <a:srgbClr val="000000"/>
                </a:solidFill>
                <a:latin typeface="Jester" pitchFamily="2" charset="0"/>
              </a:rPr>
              <a:t>- Infertility</a:t>
            </a:r>
          </a:p>
          <a:p>
            <a:r>
              <a:rPr lang="en-US" sz="3200" b="1" dirty="0" smtClean="0">
                <a:solidFill>
                  <a:srgbClr val="000000"/>
                </a:solidFill>
                <a:latin typeface="Jester" pitchFamily="2" charset="0"/>
              </a:rPr>
              <a:t>- Impotence</a:t>
            </a:r>
          </a:p>
          <a:p>
            <a:r>
              <a:rPr lang="en-US" sz="3200" b="1" dirty="0" smtClean="0">
                <a:solidFill>
                  <a:srgbClr val="000000"/>
                </a:solidFill>
                <a:latin typeface="Jester" pitchFamily="2" charset="0"/>
              </a:rPr>
              <a:t>- Hearing Loss and Vision Problems</a:t>
            </a:r>
          </a:p>
          <a:p>
            <a:r>
              <a:rPr lang="en-US" sz="3200" b="1" dirty="0" smtClean="0">
                <a:solidFill>
                  <a:srgbClr val="000000"/>
                </a:solidFill>
                <a:latin typeface="Jester" pitchFamily="2" charset="0"/>
              </a:rPr>
              <a:t>- Decrease in Smell and Taste</a:t>
            </a:r>
          </a:p>
          <a:p>
            <a:r>
              <a:rPr lang="en-US" sz="3200" b="1" dirty="0" smtClean="0">
                <a:solidFill>
                  <a:srgbClr val="000000"/>
                </a:solidFill>
                <a:latin typeface="Jester" pitchFamily="2" charset="0"/>
              </a:rPr>
              <a:t>- Stress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r>
              <a:rPr lang="en-US" sz="6000" b="1" u="sng" dirty="0" smtClean="0">
                <a:solidFill>
                  <a:srgbClr val="000000"/>
                </a:solidFill>
                <a:latin typeface="Jester" pitchFamily="2" charset="0"/>
              </a:rPr>
              <a:t>A Comparison of Lungs</a:t>
            </a:r>
            <a:r>
              <a:rPr lang="en-US" sz="4000" b="1" u="sng" dirty="0" smtClean="0">
                <a:solidFill>
                  <a:srgbClr val="000000"/>
                </a:solidFill>
                <a:latin typeface="Jester" pitchFamily="2" charset="0"/>
              </a:rPr>
              <a:t/>
            </a:r>
            <a:br>
              <a:rPr lang="en-US" sz="4000" b="1" u="sng" dirty="0" smtClean="0">
                <a:solidFill>
                  <a:srgbClr val="000000"/>
                </a:solidFill>
                <a:latin typeface="Jester" pitchFamily="2" charset="0"/>
              </a:rPr>
            </a:br>
            <a:endParaRPr lang="en-US" dirty="0"/>
          </a:p>
        </p:txBody>
      </p:sp>
      <p:pic>
        <p:nvPicPr>
          <p:cNvPr id="4" name="Picture 2" descr="TT Clean Lung"/>
          <p:cNvPicPr>
            <a:picLocks noGrp="1" noChangeAspect="1" noChangeArrowheads="1"/>
          </p:cNvPicPr>
          <p:nvPr>
            <p:ph idx="1"/>
          </p:nvPr>
        </p:nvPicPr>
        <p:blipFill>
          <a:blip r:embed="rId2" cstate="print"/>
          <a:srcRect l="4703" t="5531" r="1175" b="4425"/>
          <a:stretch>
            <a:fillRect/>
          </a:stretch>
        </p:blipFill>
        <p:spPr bwMode="auto">
          <a:xfrm>
            <a:off x="838200" y="1676400"/>
            <a:ext cx="3270634" cy="3327292"/>
          </a:xfrm>
          <a:prstGeom prst="rect">
            <a:avLst/>
          </a:prstGeom>
          <a:noFill/>
        </p:spPr>
      </p:pic>
      <p:pic>
        <p:nvPicPr>
          <p:cNvPr id="5" name="Picture 3" descr="TT Dirty Lung"/>
          <p:cNvPicPr>
            <a:picLocks noChangeAspect="1" noChangeArrowheads="1"/>
          </p:cNvPicPr>
          <p:nvPr/>
        </p:nvPicPr>
        <p:blipFill>
          <a:blip r:embed="rId3" cstate="print"/>
          <a:srcRect l="4710" t="4379" r="2354" b="5475"/>
          <a:stretch>
            <a:fillRect/>
          </a:stretch>
        </p:blipFill>
        <p:spPr bwMode="auto">
          <a:xfrm>
            <a:off x="4876800" y="1676400"/>
            <a:ext cx="3335338" cy="3352800"/>
          </a:xfrm>
          <a:prstGeom prst="rect">
            <a:avLst/>
          </a:prstGeom>
          <a:noFill/>
        </p:spPr>
      </p:pic>
      <p:sp>
        <p:nvSpPr>
          <p:cNvPr id="6" name="TextBox 5"/>
          <p:cNvSpPr txBox="1"/>
          <p:nvPr/>
        </p:nvSpPr>
        <p:spPr>
          <a:xfrm>
            <a:off x="990600" y="5334000"/>
            <a:ext cx="3200400" cy="461665"/>
          </a:xfrm>
          <a:prstGeom prst="rect">
            <a:avLst/>
          </a:prstGeom>
          <a:noFill/>
        </p:spPr>
        <p:txBody>
          <a:bodyPr wrap="square" rtlCol="0">
            <a:spAutoFit/>
          </a:bodyPr>
          <a:lstStyle/>
          <a:p>
            <a:r>
              <a:rPr lang="en-US" sz="2400" b="1" dirty="0" smtClean="0"/>
              <a:t>Healthy Lung</a:t>
            </a:r>
            <a:endParaRPr lang="en-US" sz="2400" b="1" dirty="0"/>
          </a:p>
        </p:txBody>
      </p:sp>
      <p:sp>
        <p:nvSpPr>
          <p:cNvPr id="7" name="TextBox 6"/>
          <p:cNvSpPr txBox="1"/>
          <p:nvPr/>
        </p:nvSpPr>
        <p:spPr>
          <a:xfrm>
            <a:off x="5029200" y="5334000"/>
            <a:ext cx="3048000" cy="461665"/>
          </a:xfrm>
          <a:prstGeom prst="rect">
            <a:avLst/>
          </a:prstGeom>
          <a:noFill/>
        </p:spPr>
        <p:txBody>
          <a:bodyPr wrap="square" rtlCol="0">
            <a:spAutoFit/>
          </a:bodyPr>
          <a:lstStyle/>
          <a:p>
            <a:r>
              <a:rPr lang="en-US" sz="2400" b="1" dirty="0" smtClean="0"/>
              <a:t>Smokers Lung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soHYYbCIAAwjPS.jpg"/>
          <p:cNvPicPr>
            <a:picLocks noGrp="1" noChangeAspect="1"/>
          </p:cNvPicPr>
          <p:nvPr>
            <p:ph idx="1"/>
          </p:nvPr>
        </p:nvPicPr>
        <p:blipFill>
          <a:blip r:embed="rId2" cstate="print"/>
          <a:stretch>
            <a:fillRect/>
          </a:stretch>
        </p:blipFill>
        <p:spPr>
          <a:xfrm>
            <a:off x="533400" y="381000"/>
            <a:ext cx="7923224" cy="619596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Hand Smoke </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https://www.youtube.com/watch?v=B1DNoole3Wo</a:t>
            </a:r>
            <a:endParaRPr lang="en-US" dirty="0" smtClean="0"/>
          </a:p>
          <a:p>
            <a:endParaRPr lang="en-US" dirty="0" smtClean="0"/>
          </a:p>
          <a:p>
            <a:r>
              <a:rPr lang="en-US" dirty="0" smtClean="0">
                <a:hlinkClick r:id="rId3"/>
              </a:rPr>
              <a:t>http://www.wwmt.com/news/features/top-stories/stories/Author-of-bill-prohibiting-smoking-in-car-with-kids-speaks-out-about-reasoning-150486.shtml#.VhP45OxViko</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Jester" pitchFamily="2" charset="0"/>
              </a:rPr>
              <a:t>Smoking Also Causes…</a:t>
            </a:r>
            <a:endParaRPr lang="en-US" sz="6000" b="1" dirty="0"/>
          </a:p>
        </p:txBody>
      </p:sp>
      <p:pic>
        <p:nvPicPr>
          <p:cNvPr id="4" name="Picture 18" descr="TT 10"/>
          <p:cNvPicPr>
            <a:picLocks noGrp="1" noChangeAspect="1" noChangeArrowheads="1"/>
          </p:cNvPicPr>
          <p:nvPr>
            <p:ph idx="1"/>
          </p:nvPr>
        </p:nvPicPr>
        <p:blipFill>
          <a:blip r:embed="rId2" cstate="print"/>
          <a:srcRect l="1875" t="1277" r="1875" b="1277"/>
          <a:stretch>
            <a:fillRect/>
          </a:stretch>
        </p:blipFill>
        <p:spPr bwMode="auto">
          <a:xfrm>
            <a:off x="381000" y="1371600"/>
            <a:ext cx="3077264" cy="4572000"/>
          </a:xfrm>
          <a:prstGeom prst="rect">
            <a:avLst/>
          </a:prstGeom>
          <a:noFill/>
        </p:spPr>
      </p:pic>
      <p:sp>
        <p:nvSpPr>
          <p:cNvPr id="5" name="TextBox 4"/>
          <p:cNvSpPr txBox="1"/>
          <p:nvPr/>
        </p:nvSpPr>
        <p:spPr>
          <a:xfrm>
            <a:off x="3733800" y="1676400"/>
            <a:ext cx="2895600" cy="4678204"/>
          </a:xfrm>
          <a:prstGeom prst="rect">
            <a:avLst/>
          </a:prstGeom>
          <a:noFill/>
        </p:spPr>
        <p:txBody>
          <a:bodyPr wrap="square" rtlCol="0">
            <a:spAutoFit/>
          </a:bodyPr>
          <a:lstStyle/>
          <a:p>
            <a:r>
              <a:rPr lang="en-US" sz="2800" b="1" dirty="0" smtClean="0">
                <a:solidFill>
                  <a:srgbClr val="000000"/>
                </a:solidFill>
                <a:latin typeface="Jester" pitchFamily="2" charset="0"/>
              </a:rPr>
              <a:t>Bad breath</a:t>
            </a:r>
          </a:p>
          <a:p>
            <a:endParaRPr lang="en-US" sz="2800" b="1" dirty="0" smtClean="0">
              <a:solidFill>
                <a:srgbClr val="000000"/>
              </a:solidFill>
              <a:latin typeface="Jester" pitchFamily="2" charset="0"/>
            </a:endParaRPr>
          </a:p>
          <a:p>
            <a:r>
              <a:rPr lang="en-US" sz="2800" b="1" dirty="0" smtClean="0">
                <a:solidFill>
                  <a:srgbClr val="000000"/>
                </a:solidFill>
                <a:latin typeface="Jester" pitchFamily="2" charset="0"/>
              </a:rPr>
              <a:t>Yellow teeth</a:t>
            </a:r>
          </a:p>
          <a:p>
            <a:pPr>
              <a:buFontTx/>
              <a:buNone/>
            </a:pPr>
            <a:endParaRPr lang="en-US" sz="2800" b="1" dirty="0" smtClean="0">
              <a:solidFill>
                <a:srgbClr val="000000"/>
              </a:solidFill>
              <a:latin typeface="Jester" pitchFamily="2" charset="0"/>
            </a:endParaRPr>
          </a:p>
          <a:p>
            <a:r>
              <a:rPr lang="en-US" sz="2800" b="1" dirty="0" smtClean="0">
                <a:solidFill>
                  <a:srgbClr val="000000"/>
                </a:solidFill>
                <a:latin typeface="Jester" pitchFamily="2" charset="0"/>
              </a:rPr>
              <a:t>Smelly hair &amp; clothes</a:t>
            </a:r>
          </a:p>
          <a:p>
            <a:pPr>
              <a:buFontTx/>
              <a:buNone/>
            </a:pPr>
            <a:endParaRPr lang="en-US" sz="2800" b="1" dirty="0" smtClean="0">
              <a:solidFill>
                <a:srgbClr val="000000"/>
              </a:solidFill>
              <a:latin typeface="Jester" pitchFamily="2" charset="0"/>
            </a:endParaRPr>
          </a:p>
          <a:p>
            <a:r>
              <a:rPr lang="en-US" sz="2800" b="1" dirty="0" smtClean="0">
                <a:solidFill>
                  <a:srgbClr val="000000"/>
                </a:solidFill>
                <a:latin typeface="Jester" pitchFamily="2" charset="0"/>
              </a:rPr>
              <a:t>Yellow fingernails</a:t>
            </a:r>
          </a:p>
          <a:p>
            <a:pPr>
              <a:buFontTx/>
              <a:buNone/>
            </a:pPr>
            <a:endParaRPr lang="en-US" sz="2800" b="1" dirty="0" smtClean="0">
              <a:solidFill>
                <a:srgbClr val="000000"/>
              </a:solidFill>
              <a:latin typeface="Jester" pitchFamily="2" charset="0"/>
            </a:endParaRPr>
          </a:p>
          <a:p>
            <a:r>
              <a:rPr lang="en-US" sz="2800" b="1" dirty="0" smtClean="0">
                <a:solidFill>
                  <a:srgbClr val="000000"/>
                </a:solidFill>
                <a:latin typeface="Jester" pitchFamily="2" charset="0"/>
              </a:rPr>
              <a:t>Premature wrinkling of the skin</a:t>
            </a:r>
          </a:p>
          <a:p>
            <a:endParaRPr lang="en-US" dirty="0"/>
          </a:p>
        </p:txBody>
      </p:sp>
      <p:pic>
        <p:nvPicPr>
          <p:cNvPr id="6" name="Picture 12" descr="teeth_smoking_stain">
            <a:hlinkClick r:id="rId3"/>
          </p:cNvPr>
          <p:cNvPicPr>
            <a:picLocks noChangeAspect="1" noChangeArrowheads="1"/>
          </p:cNvPicPr>
          <p:nvPr/>
        </p:nvPicPr>
        <p:blipFill>
          <a:blip r:embed="rId4" cstate="print"/>
          <a:srcRect/>
          <a:stretch>
            <a:fillRect/>
          </a:stretch>
        </p:blipFill>
        <p:spPr>
          <a:xfrm>
            <a:off x="6553200" y="1752600"/>
            <a:ext cx="2009030" cy="1203325"/>
          </a:xfrm>
          <a:prstGeom prst="rect">
            <a:avLst/>
          </a:prstGeom>
          <a:ln w="31750">
            <a:solidFill>
              <a:srgbClr val="0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from a former smoker </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https://www.youtube.com/watch?v=5zWB4dLYChM</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390</TotalTime>
  <Words>711</Words>
  <Application>Microsoft Office PowerPoint</Application>
  <PresentationFormat>On-screen Show (4:3)</PresentationFormat>
  <Paragraphs>122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Verve</vt:lpstr>
      <vt:lpstr>Journal #14</vt:lpstr>
      <vt:lpstr>TOBACCO DAY 2</vt:lpstr>
      <vt:lpstr>Slide 3</vt:lpstr>
      <vt:lpstr>Tobacco</vt:lpstr>
      <vt:lpstr>A Comparison of Lungs </vt:lpstr>
      <vt:lpstr>Slide 6</vt:lpstr>
      <vt:lpstr>Second Hand Smoke </vt:lpstr>
      <vt:lpstr>Smoking Also Causes…</vt:lpstr>
      <vt:lpstr>Tips from a former smoker </vt:lpstr>
      <vt:lpstr>Spit Tobacco</vt:lpstr>
      <vt:lpstr>Slide 11</vt:lpstr>
      <vt:lpstr>Chewing Tobacco</vt:lpstr>
      <vt:lpstr>So what's in a cigarette? </vt:lpstr>
      <vt:lpstr>Arsenic </vt:lpstr>
      <vt:lpstr>Ammonia </vt:lpstr>
      <vt:lpstr>Carbon Monoxide </vt:lpstr>
      <vt:lpstr>Acetone </vt:lpstr>
      <vt:lpstr>Formaldehyde</vt:lpstr>
      <vt:lpstr>Butane</vt:lpstr>
      <vt:lpstr>DDT</vt:lpstr>
      <vt:lpstr>Tar </vt:lpstr>
      <vt:lpstr>Cyanide </vt:lpstr>
      <vt:lpstr>Slide 23</vt:lpstr>
      <vt:lpstr>How to Quit</vt:lpstr>
      <vt:lpstr>Five Keys for Quitting</vt:lpstr>
      <vt:lpstr>Get Ready</vt:lpstr>
      <vt:lpstr>Get Support and Encouragement</vt:lpstr>
      <vt:lpstr>Learn New Skills and Behaviors</vt:lpstr>
      <vt:lpstr>Get Medication And Use It Correctly</vt:lpstr>
      <vt:lpstr>Be Prepared For Relapse or Difficult Situations</vt:lpstr>
      <vt:lpstr>Anti- Smoking 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#30</dc:title>
  <dc:creator>sgaffigan</dc:creator>
  <cp:lastModifiedBy>jroehm</cp:lastModifiedBy>
  <cp:revision>5</cp:revision>
  <dcterms:created xsi:type="dcterms:W3CDTF">2015-02-12T13:15:28Z</dcterms:created>
  <dcterms:modified xsi:type="dcterms:W3CDTF">2016-04-20T14:29:14Z</dcterms:modified>
</cp:coreProperties>
</file>