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5" r:id="rId2"/>
  </p:sldMasterIdLst>
  <p:sldIdLst>
    <p:sldId id="277" r:id="rId3"/>
    <p:sldId id="276" r:id="rId4"/>
    <p:sldId id="263" r:id="rId5"/>
    <p:sldId id="264" r:id="rId6"/>
    <p:sldId id="256" r:id="rId7"/>
    <p:sldId id="257" r:id="rId8"/>
    <p:sldId id="258" r:id="rId9"/>
    <p:sldId id="275" r:id="rId10"/>
    <p:sldId id="259" r:id="rId11"/>
    <p:sldId id="285" r:id="rId12"/>
    <p:sldId id="286" r:id="rId13"/>
    <p:sldId id="260" r:id="rId14"/>
    <p:sldId id="261" r:id="rId15"/>
    <p:sldId id="262" r:id="rId16"/>
    <p:sldId id="287" r:id="rId17"/>
    <p:sldId id="266" r:id="rId18"/>
    <p:sldId id="282" r:id="rId19"/>
    <p:sldId id="278" r:id="rId20"/>
    <p:sldId id="279" r:id="rId21"/>
    <p:sldId id="274" r:id="rId22"/>
  </p:sldIdLst>
  <p:sldSz cx="9144000" cy="6858000" type="screen4x3"/>
  <p:notesSz cx="7023100" cy="93091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0"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457200" y="2363788"/>
            <a:ext cx="8153400" cy="1600200"/>
            <a:chOff x="288" y="1489"/>
            <a:chExt cx="5136" cy="1008"/>
          </a:xfrm>
        </p:grpSpPr>
        <p:sp>
          <p:nvSpPr>
            <p:cNvPr id="4099"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en-US"/>
            </a:p>
          </p:txBody>
        </p:sp>
        <p:sp>
          <p:nvSpPr>
            <p:cNvPr id="4100"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en-US"/>
            </a:p>
          </p:txBody>
        </p:sp>
        <p:sp>
          <p:nvSpPr>
            <p:cNvPr id="4101"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en-US"/>
            </a:p>
          </p:txBody>
        </p:sp>
        <p:sp>
          <p:nvSpPr>
            <p:cNvPr id="4102"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n-US"/>
            </a:p>
          </p:txBody>
        </p:sp>
      </p:grpSp>
      <p:sp>
        <p:nvSpPr>
          <p:cNvPr id="4103"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4104"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4105" name="Rectangle 9"/>
          <p:cNvSpPr>
            <a:spLocks noGrp="1" noChangeArrowheads="1"/>
          </p:cNvSpPr>
          <p:nvPr>
            <p:ph type="dt" sz="quarter" idx="2"/>
          </p:nvPr>
        </p:nvSpPr>
        <p:spPr/>
        <p:txBody>
          <a:bodyPr/>
          <a:lstStyle>
            <a:lvl1pPr>
              <a:defRPr/>
            </a:lvl1pPr>
          </a:lstStyle>
          <a:p>
            <a:endParaRPr lang="en-US"/>
          </a:p>
        </p:txBody>
      </p:sp>
      <p:sp>
        <p:nvSpPr>
          <p:cNvPr id="4106" name="Rectangle 10"/>
          <p:cNvSpPr>
            <a:spLocks noGrp="1" noChangeArrowheads="1"/>
          </p:cNvSpPr>
          <p:nvPr>
            <p:ph type="ftr" sz="quarter" idx="3"/>
          </p:nvPr>
        </p:nvSpPr>
        <p:spPr/>
        <p:txBody>
          <a:bodyPr/>
          <a:lstStyle>
            <a:lvl1pPr>
              <a:defRPr/>
            </a:lvl1pPr>
          </a:lstStyle>
          <a:p>
            <a:endParaRPr lang="en-US"/>
          </a:p>
        </p:txBody>
      </p:sp>
      <p:sp>
        <p:nvSpPr>
          <p:cNvPr id="4107" name="Rectangle 11"/>
          <p:cNvSpPr>
            <a:spLocks noGrp="1" noChangeArrowheads="1"/>
          </p:cNvSpPr>
          <p:nvPr>
            <p:ph type="sldNum" sz="quarter" idx="4"/>
          </p:nvPr>
        </p:nvSpPr>
        <p:spPr/>
        <p:txBody>
          <a:bodyPr/>
          <a:lstStyle>
            <a:lvl1pPr>
              <a:defRPr/>
            </a:lvl1pPr>
          </a:lstStyle>
          <a:p>
            <a:fld id="{053222B9-CC9C-4392-B2F5-F92EC36954A1}" type="slidenum">
              <a:rPr lang="en-US"/>
              <a:pPr/>
              <a:t>‹#›</a:t>
            </a:fld>
            <a:endParaRPr lang="en-US"/>
          </a:p>
        </p:txBody>
      </p:sp>
    </p:spTree>
  </p:cSld>
  <p:clrMapOvr>
    <a:masterClrMapping/>
  </p:clrMapOvr>
  <p:transition spd="med">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317A01-26D8-4B34-867A-2CEB07311BEA}" type="slidenum">
              <a:rPr lang="en-US"/>
              <a:pPr/>
              <a:t>‹#›</a:t>
            </a:fld>
            <a:endParaRPr lang="en-US"/>
          </a:p>
        </p:txBody>
      </p:sp>
    </p:spTree>
  </p:cSld>
  <p:clrMapOvr>
    <a:masterClrMapping/>
  </p:clrMapOvr>
  <p:transition spd="med">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2609DF-08A4-42EF-BAE3-26029DC641DF}" type="slidenum">
              <a:rPr lang="en-US"/>
              <a:pPr/>
              <a:t>‹#›</a:t>
            </a:fld>
            <a:endParaRPr lang="en-US"/>
          </a:p>
        </p:txBody>
      </p:sp>
    </p:spTree>
  </p:cSld>
  <p:clrMapOvr>
    <a:masterClrMapping/>
  </p:clrMapOvr>
  <p:transition spd="med">
    <p:checke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5778" name="Group 2"/>
          <p:cNvGrpSpPr>
            <a:grpSpLocks/>
          </p:cNvGrpSpPr>
          <p:nvPr/>
        </p:nvGrpSpPr>
        <p:grpSpPr bwMode="auto">
          <a:xfrm>
            <a:off x="3175" y="4267200"/>
            <a:ext cx="9140825" cy="2590800"/>
            <a:chOff x="2" y="2688"/>
            <a:chExt cx="5758" cy="1632"/>
          </a:xfrm>
        </p:grpSpPr>
        <p:sp>
          <p:nvSpPr>
            <p:cNvPr id="75779"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75780" name="Group 4"/>
            <p:cNvGrpSpPr>
              <a:grpSpLocks/>
            </p:cNvGrpSpPr>
            <p:nvPr userDrawn="1"/>
          </p:nvGrpSpPr>
          <p:grpSpPr bwMode="auto">
            <a:xfrm>
              <a:off x="3528" y="3715"/>
              <a:ext cx="792" cy="521"/>
              <a:chOff x="3527" y="3715"/>
              <a:chExt cx="792" cy="521"/>
            </a:xfrm>
          </p:grpSpPr>
          <p:sp>
            <p:nvSpPr>
              <p:cNvPr id="75781"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75782"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75783"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5784"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75785"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5786"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75787"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75788"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5789"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75790"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75791"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75792" name="Group 16"/>
            <p:cNvGrpSpPr>
              <a:grpSpLocks/>
            </p:cNvGrpSpPr>
            <p:nvPr userDrawn="1"/>
          </p:nvGrpSpPr>
          <p:grpSpPr bwMode="auto">
            <a:xfrm>
              <a:off x="1776" y="3631"/>
              <a:ext cx="1626" cy="683"/>
              <a:chOff x="1776" y="3631"/>
              <a:chExt cx="1626" cy="683"/>
            </a:xfrm>
          </p:grpSpPr>
          <p:sp>
            <p:nvSpPr>
              <p:cNvPr id="75793"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75794"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75795"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75796"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75797"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75798"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75799"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75800"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75801"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75802"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75803"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75804"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75805"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75806"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75807"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5808"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5809"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5810"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75811" name="Group 35"/>
            <p:cNvGrpSpPr>
              <a:grpSpLocks/>
            </p:cNvGrpSpPr>
            <p:nvPr userDrawn="1"/>
          </p:nvGrpSpPr>
          <p:grpSpPr bwMode="auto">
            <a:xfrm>
              <a:off x="4128" y="3360"/>
              <a:ext cx="1351" cy="821"/>
              <a:chOff x="4128" y="3360"/>
              <a:chExt cx="1351" cy="821"/>
            </a:xfrm>
          </p:grpSpPr>
          <p:sp>
            <p:nvSpPr>
              <p:cNvPr id="7581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581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581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7581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581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581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581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581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7582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7582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582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582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7582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7582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582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7582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582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75829" name="Group 53"/>
            <p:cNvGrpSpPr>
              <a:grpSpLocks/>
            </p:cNvGrpSpPr>
            <p:nvPr userDrawn="1"/>
          </p:nvGrpSpPr>
          <p:grpSpPr bwMode="auto">
            <a:xfrm>
              <a:off x="5280" y="3024"/>
              <a:ext cx="425" cy="258"/>
              <a:chOff x="5280" y="3024"/>
              <a:chExt cx="425" cy="258"/>
            </a:xfrm>
          </p:grpSpPr>
          <p:sp>
            <p:nvSpPr>
              <p:cNvPr id="7583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583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583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583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583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7583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7583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75837" name="Group 61"/>
              <p:cNvGrpSpPr>
                <a:grpSpLocks/>
              </p:cNvGrpSpPr>
              <p:nvPr/>
            </p:nvGrpSpPr>
            <p:grpSpPr bwMode="auto">
              <a:xfrm>
                <a:off x="5381" y="3085"/>
                <a:ext cx="227" cy="132"/>
                <a:chOff x="5381" y="3085"/>
                <a:chExt cx="227" cy="132"/>
              </a:xfrm>
            </p:grpSpPr>
            <p:sp>
              <p:nvSpPr>
                <p:cNvPr id="7583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7583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7584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7584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7584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7584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5844"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75845"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75846" name="Rectangle 70"/>
          <p:cNvSpPr>
            <a:spLocks noGrp="1" noChangeArrowheads="1"/>
          </p:cNvSpPr>
          <p:nvPr>
            <p:ph type="sldNum" sz="quarter" idx="4"/>
          </p:nvPr>
        </p:nvSpPr>
        <p:spPr>
          <a:xfrm>
            <a:off x="6553200" y="6248400"/>
            <a:ext cx="2133600" cy="457200"/>
          </a:xfrm>
        </p:spPr>
        <p:txBody>
          <a:bodyPr/>
          <a:lstStyle>
            <a:lvl1pPr>
              <a:defRPr/>
            </a:lvl1pPr>
          </a:lstStyle>
          <a:p>
            <a:fld id="{5749FB5D-A216-42AD-9499-944F92D9C913}" type="slidenum">
              <a:rPr lang="en-US"/>
              <a:pPr/>
              <a:t>‹#›</a:t>
            </a:fld>
            <a:endParaRPr lang="en-US"/>
          </a:p>
        </p:txBody>
      </p:sp>
    </p:spTree>
  </p:cSld>
  <p:clrMapOvr>
    <a:masterClrMapping/>
  </p:clrMapOvr>
  <p:transition spd="med">
    <p:checker dir="vert"/>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A6F974-ABCE-4371-AFFA-44F2C1580FF8}" type="slidenum">
              <a:rPr lang="en-US"/>
              <a:pPr/>
              <a:t>‹#›</a:t>
            </a:fld>
            <a:endParaRPr lang="en-US"/>
          </a:p>
        </p:txBody>
      </p:sp>
    </p:spTree>
  </p:cSld>
  <p:clrMapOvr>
    <a:masterClrMapping/>
  </p:clrMapOvr>
  <p:transition spd="med">
    <p:checke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83FF5B-2D56-4BE9-8045-19A4FAC14849}" type="slidenum">
              <a:rPr lang="en-US"/>
              <a:pPr/>
              <a:t>‹#›</a:t>
            </a:fld>
            <a:endParaRPr lang="en-US"/>
          </a:p>
        </p:txBody>
      </p:sp>
    </p:spTree>
  </p:cSld>
  <p:clrMapOvr>
    <a:masterClrMapping/>
  </p:clrMapOvr>
  <p:transition spd="med">
    <p:checke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395FA0F-795A-46DF-9337-1597CC658477}" type="slidenum">
              <a:rPr lang="en-US"/>
              <a:pPr/>
              <a:t>‹#›</a:t>
            </a:fld>
            <a:endParaRPr lang="en-US"/>
          </a:p>
        </p:txBody>
      </p:sp>
    </p:spTree>
  </p:cSld>
  <p:clrMapOvr>
    <a:masterClrMapping/>
  </p:clrMapOvr>
  <p:transition spd="med">
    <p:checke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5FC9A2E-0B4A-40D6-9CB0-1689A757E33C}" type="slidenum">
              <a:rPr lang="en-US"/>
              <a:pPr/>
              <a:t>‹#›</a:t>
            </a:fld>
            <a:endParaRPr lang="en-US"/>
          </a:p>
        </p:txBody>
      </p:sp>
    </p:spTree>
  </p:cSld>
  <p:clrMapOvr>
    <a:masterClrMapping/>
  </p:clrMapOvr>
  <p:transition spd="med">
    <p:checke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3F26EF6-10D9-4B07-8D1E-39B4DC27203D}" type="slidenum">
              <a:rPr lang="en-US"/>
              <a:pPr/>
              <a:t>‹#›</a:t>
            </a:fld>
            <a:endParaRPr lang="en-US"/>
          </a:p>
        </p:txBody>
      </p:sp>
    </p:spTree>
  </p:cSld>
  <p:clrMapOvr>
    <a:masterClrMapping/>
  </p:clrMapOvr>
  <p:transition spd="med">
    <p:checke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175FA38-DE2F-4B58-B708-87598E05420F}" type="slidenum">
              <a:rPr lang="en-US"/>
              <a:pPr/>
              <a:t>‹#›</a:t>
            </a:fld>
            <a:endParaRPr lang="en-US"/>
          </a:p>
        </p:txBody>
      </p:sp>
    </p:spTree>
  </p:cSld>
  <p:clrMapOvr>
    <a:masterClrMapping/>
  </p:clrMapOvr>
  <p:transition spd="med">
    <p:checke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8BF4CF-20BB-4489-A422-2621CD2569D8}" type="slidenum">
              <a:rPr lang="en-US"/>
              <a:pPr/>
              <a:t>‹#›</a:t>
            </a:fld>
            <a:endParaRPr lang="en-US"/>
          </a:p>
        </p:txBody>
      </p:sp>
    </p:spTree>
  </p:cSld>
  <p:clrMapOvr>
    <a:masterClrMapping/>
  </p:clrMapOvr>
  <p:transition spd="med">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447499-9713-475B-B274-862CC729FBB6}" type="slidenum">
              <a:rPr lang="en-US"/>
              <a:pPr/>
              <a:t>‹#›</a:t>
            </a:fld>
            <a:endParaRPr lang="en-US"/>
          </a:p>
        </p:txBody>
      </p:sp>
    </p:spTree>
  </p:cSld>
  <p:clrMapOvr>
    <a:masterClrMapping/>
  </p:clrMapOvr>
  <p:transition spd="med">
    <p:checke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9520E2-8F19-41EC-BDAA-2E4432914EE7}" type="slidenum">
              <a:rPr lang="en-US"/>
              <a:pPr/>
              <a:t>‹#›</a:t>
            </a:fld>
            <a:endParaRPr lang="en-US"/>
          </a:p>
        </p:txBody>
      </p:sp>
    </p:spTree>
  </p:cSld>
  <p:clrMapOvr>
    <a:masterClrMapping/>
  </p:clrMapOvr>
  <p:transition spd="med">
    <p:checke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B5961C-783B-4CE9-9937-C6A57AB12B3C}" type="slidenum">
              <a:rPr lang="en-US"/>
              <a:pPr/>
              <a:t>‹#›</a:t>
            </a:fld>
            <a:endParaRPr lang="en-US"/>
          </a:p>
        </p:txBody>
      </p:sp>
    </p:spTree>
  </p:cSld>
  <p:clrMapOvr>
    <a:masterClrMapping/>
  </p:clrMapOvr>
  <p:transition spd="med">
    <p:checke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72CBB2-1EC3-467E-8803-6D7CEAA0FF05}" type="slidenum">
              <a:rPr lang="en-US"/>
              <a:pPr/>
              <a:t>‹#›</a:t>
            </a:fld>
            <a:endParaRPr lang="en-US"/>
          </a:p>
        </p:txBody>
      </p:sp>
    </p:spTree>
  </p:cSld>
  <p:clrMapOvr>
    <a:masterClrMapping/>
  </p:clrMapOvr>
  <p:transition spd="med">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D25A28-2ADB-488E-A9A4-D32ABA05138A}" type="slidenum">
              <a:rPr lang="en-US"/>
              <a:pPr/>
              <a:t>‹#›</a:t>
            </a:fld>
            <a:endParaRPr lang="en-US"/>
          </a:p>
        </p:txBody>
      </p:sp>
    </p:spTree>
  </p:cSld>
  <p:clrMapOvr>
    <a:masterClrMapping/>
  </p:clrMapOvr>
  <p:transition spd="med">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56B2DA7-BD1D-4594-B993-B9EDAC3AFBE8}" type="slidenum">
              <a:rPr lang="en-US"/>
              <a:pPr/>
              <a:t>‹#›</a:t>
            </a:fld>
            <a:endParaRPr lang="en-US"/>
          </a:p>
        </p:txBody>
      </p:sp>
    </p:spTree>
  </p:cSld>
  <p:clrMapOvr>
    <a:masterClrMapping/>
  </p:clrMapOvr>
  <p:transition spd="med">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5C5DBCB-9FC5-46D5-99A3-7E6F4133E2EE}" type="slidenum">
              <a:rPr lang="en-US"/>
              <a:pPr/>
              <a:t>‹#›</a:t>
            </a:fld>
            <a:endParaRPr lang="en-US"/>
          </a:p>
        </p:txBody>
      </p:sp>
    </p:spTree>
  </p:cSld>
  <p:clrMapOvr>
    <a:masterClrMapping/>
  </p:clrMapOvr>
  <p:transition spd="med">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12BC4D2-17A3-4567-8D70-19E5DEFD1990}" type="slidenum">
              <a:rPr lang="en-US"/>
              <a:pPr/>
              <a:t>‹#›</a:t>
            </a:fld>
            <a:endParaRPr lang="en-US"/>
          </a:p>
        </p:txBody>
      </p:sp>
    </p:spTree>
  </p:cSld>
  <p:clrMapOvr>
    <a:masterClrMapping/>
  </p:clrMapOvr>
  <p:transition spd="med">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C1091E9-B57E-44A0-AAE2-24C03D3C51E1}" type="slidenum">
              <a:rPr lang="en-US"/>
              <a:pPr/>
              <a:t>‹#›</a:t>
            </a:fld>
            <a:endParaRPr lang="en-US"/>
          </a:p>
        </p:txBody>
      </p:sp>
    </p:spTree>
  </p:cSld>
  <p:clrMapOvr>
    <a:masterClrMapping/>
  </p:clrMapOvr>
  <p:transition spd="med">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0CF8D13-0E6F-41D4-BE93-ADF1EA44C1FF}" type="slidenum">
              <a:rPr lang="en-US"/>
              <a:pPr/>
              <a:t>‹#›</a:t>
            </a:fld>
            <a:endParaRPr lang="en-US"/>
          </a:p>
        </p:txBody>
      </p:sp>
    </p:spTree>
  </p:cSld>
  <p:clrMapOvr>
    <a:masterClrMapping/>
  </p:clrMapOvr>
  <p:transition spd="med">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3FED2D-A51D-4704-B178-34C04362CEF3}" type="slidenum">
              <a:rPr lang="en-US"/>
              <a:pPr/>
              <a:t>‹#›</a:t>
            </a:fld>
            <a:endParaRPr lang="en-US"/>
          </a:p>
        </p:txBody>
      </p:sp>
    </p:spTree>
  </p:cSld>
  <p:clrMapOvr>
    <a:masterClrMapping/>
  </p:clrMapOvr>
  <p:transition spd="med">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457200" y="992188"/>
            <a:ext cx="8153400" cy="1600200"/>
            <a:chOff x="288" y="625"/>
            <a:chExt cx="5136" cy="1008"/>
          </a:xfrm>
        </p:grpSpPr>
        <p:sp>
          <p:nvSpPr>
            <p:cNvPr id="3075"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en-US"/>
            </a:p>
          </p:txBody>
        </p:sp>
        <p:sp>
          <p:nvSpPr>
            <p:cNvPr id="3076"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en-US"/>
            </a:p>
          </p:txBody>
        </p:sp>
        <p:sp>
          <p:nvSpPr>
            <p:cNvPr id="3077"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en-US"/>
            </a:p>
          </p:txBody>
        </p:sp>
        <p:sp>
          <p:nvSpPr>
            <p:cNvPr id="3078"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n-US"/>
            </a:p>
          </p:txBody>
        </p:sp>
      </p:grpSp>
      <p:sp>
        <p:nvSpPr>
          <p:cNvPr id="3079"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3080"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1"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Arial" charset="0"/>
              </a:defRPr>
            </a:lvl1pPr>
          </a:lstStyle>
          <a:p>
            <a:endParaRPr lang="en-US"/>
          </a:p>
        </p:txBody>
      </p:sp>
      <p:sp>
        <p:nvSpPr>
          <p:cNvPr id="3082"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Arial" charset="0"/>
              </a:defRPr>
            </a:lvl1pPr>
          </a:lstStyle>
          <a:p>
            <a:endParaRPr lang="en-US"/>
          </a:p>
        </p:txBody>
      </p:sp>
      <p:sp>
        <p:nvSpPr>
          <p:cNvPr id="3083"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charset="0"/>
              </a:defRPr>
            </a:lvl1pPr>
          </a:lstStyle>
          <a:p>
            <a:fld id="{1A696DC1-051A-4361-A65B-CADC10E9647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spd="med">
    <p:checker dir="vert"/>
  </p:transition>
  <p:txStyles>
    <p:title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Times New Roman" pitchFamily="18" charset="0"/>
        </a:defRPr>
      </a:lvl2pPr>
      <a:lvl3pPr algn="r" rtl="0" fontAlgn="base">
        <a:spcBef>
          <a:spcPct val="0"/>
        </a:spcBef>
        <a:spcAft>
          <a:spcPct val="0"/>
        </a:spcAft>
        <a:defRPr sz="4400" i="1">
          <a:solidFill>
            <a:schemeClr val="tx2"/>
          </a:solidFill>
          <a:latin typeface="Times New Roman" pitchFamily="18" charset="0"/>
        </a:defRPr>
      </a:lvl3pPr>
      <a:lvl4pPr algn="r" rtl="0" fontAlgn="base">
        <a:spcBef>
          <a:spcPct val="0"/>
        </a:spcBef>
        <a:spcAft>
          <a:spcPct val="0"/>
        </a:spcAft>
        <a:defRPr sz="4400" i="1">
          <a:solidFill>
            <a:schemeClr val="tx2"/>
          </a:solidFill>
          <a:latin typeface="Times New Roman" pitchFamily="18" charset="0"/>
        </a:defRPr>
      </a:lvl4pPr>
      <a:lvl5pPr algn="r" rtl="0" fontAlgn="base">
        <a:spcBef>
          <a:spcPct val="0"/>
        </a:spcBef>
        <a:spcAft>
          <a:spcPct val="0"/>
        </a:spcAft>
        <a:defRPr sz="4400" i="1">
          <a:solidFill>
            <a:schemeClr val="tx2"/>
          </a:solidFill>
          <a:latin typeface="Times New Roman" pitchFamily="18" charset="0"/>
        </a:defRPr>
      </a:lvl5pPr>
      <a:lvl6pPr marL="457200" algn="r" rtl="0" fontAlgn="base">
        <a:spcBef>
          <a:spcPct val="0"/>
        </a:spcBef>
        <a:spcAft>
          <a:spcPct val="0"/>
        </a:spcAft>
        <a:defRPr sz="4400" i="1">
          <a:solidFill>
            <a:schemeClr val="tx2"/>
          </a:solidFill>
          <a:latin typeface="Times New Roman" pitchFamily="18" charset="0"/>
        </a:defRPr>
      </a:lvl6pPr>
      <a:lvl7pPr marL="914400" algn="r" rtl="0" fontAlgn="base">
        <a:spcBef>
          <a:spcPct val="0"/>
        </a:spcBef>
        <a:spcAft>
          <a:spcPct val="0"/>
        </a:spcAft>
        <a:defRPr sz="4400" i="1">
          <a:solidFill>
            <a:schemeClr val="tx2"/>
          </a:solidFill>
          <a:latin typeface="Times New Roman" pitchFamily="18" charset="0"/>
        </a:defRPr>
      </a:lvl7pPr>
      <a:lvl8pPr marL="1371600" algn="r" rtl="0" fontAlgn="base">
        <a:spcBef>
          <a:spcPct val="0"/>
        </a:spcBef>
        <a:spcAft>
          <a:spcPct val="0"/>
        </a:spcAft>
        <a:defRPr sz="4400" i="1">
          <a:solidFill>
            <a:schemeClr val="tx2"/>
          </a:solidFill>
          <a:latin typeface="Times New Roman" pitchFamily="18" charset="0"/>
        </a:defRPr>
      </a:lvl8pPr>
      <a:lvl9pPr marL="1828800" algn="r"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74755" name="Group 3"/>
          <p:cNvGrpSpPr>
            <a:grpSpLocks/>
          </p:cNvGrpSpPr>
          <p:nvPr/>
        </p:nvGrpSpPr>
        <p:grpSpPr bwMode="auto">
          <a:xfrm>
            <a:off x="3175" y="4267200"/>
            <a:ext cx="9140825" cy="2590800"/>
            <a:chOff x="2" y="2688"/>
            <a:chExt cx="5758" cy="1632"/>
          </a:xfrm>
        </p:grpSpPr>
        <p:sp>
          <p:nvSpPr>
            <p:cNvPr id="7475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74757" name="Group 5"/>
            <p:cNvGrpSpPr>
              <a:grpSpLocks/>
            </p:cNvGrpSpPr>
            <p:nvPr userDrawn="1"/>
          </p:nvGrpSpPr>
          <p:grpSpPr bwMode="auto">
            <a:xfrm>
              <a:off x="3528" y="3715"/>
              <a:ext cx="792" cy="521"/>
              <a:chOff x="3527" y="3715"/>
              <a:chExt cx="792" cy="521"/>
            </a:xfrm>
          </p:grpSpPr>
          <p:sp>
            <p:nvSpPr>
              <p:cNvPr id="7475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7475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7476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476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7476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476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7476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7476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476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7476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7476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74769" name="Group 17"/>
            <p:cNvGrpSpPr>
              <a:grpSpLocks/>
            </p:cNvGrpSpPr>
            <p:nvPr userDrawn="1"/>
          </p:nvGrpSpPr>
          <p:grpSpPr bwMode="auto">
            <a:xfrm>
              <a:off x="1776" y="3631"/>
              <a:ext cx="1626" cy="683"/>
              <a:chOff x="1776" y="3631"/>
              <a:chExt cx="1626" cy="683"/>
            </a:xfrm>
          </p:grpSpPr>
          <p:sp>
            <p:nvSpPr>
              <p:cNvPr id="7477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7477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7477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7477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7477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7477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7477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7477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7477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7477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7478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7478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7478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7478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7478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478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478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478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74788" name="Group 36"/>
            <p:cNvGrpSpPr>
              <a:grpSpLocks/>
            </p:cNvGrpSpPr>
            <p:nvPr userDrawn="1"/>
          </p:nvGrpSpPr>
          <p:grpSpPr bwMode="auto">
            <a:xfrm>
              <a:off x="4128" y="3360"/>
              <a:ext cx="1351" cy="821"/>
              <a:chOff x="4128" y="3360"/>
              <a:chExt cx="1351" cy="821"/>
            </a:xfrm>
          </p:grpSpPr>
          <p:sp>
            <p:nvSpPr>
              <p:cNvPr id="7478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479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479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7479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479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479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479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479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7479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7479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479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480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7480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7480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480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7480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480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74806" name="Group 54"/>
            <p:cNvGrpSpPr>
              <a:grpSpLocks/>
            </p:cNvGrpSpPr>
            <p:nvPr userDrawn="1"/>
          </p:nvGrpSpPr>
          <p:grpSpPr bwMode="auto">
            <a:xfrm>
              <a:off x="5280" y="3024"/>
              <a:ext cx="425" cy="258"/>
              <a:chOff x="5280" y="3024"/>
              <a:chExt cx="425" cy="258"/>
            </a:xfrm>
          </p:grpSpPr>
          <p:sp>
            <p:nvSpPr>
              <p:cNvPr id="7480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480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480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481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481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7481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7481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74814" name="Group 62"/>
              <p:cNvGrpSpPr>
                <a:grpSpLocks/>
              </p:cNvGrpSpPr>
              <p:nvPr/>
            </p:nvGrpSpPr>
            <p:grpSpPr bwMode="auto">
              <a:xfrm>
                <a:off x="5381" y="3085"/>
                <a:ext cx="227" cy="132"/>
                <a:chOff x="5381" y="3085"/>
                <a:chExt cx="227" cy="132"/>
              </a:xfrm>
            </p:grpSpPr>
            <p:sp>
              <p:nvSpPr>
                <p:cNvPr id="7481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7481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7481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7481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7481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482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82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mn-lt"/>
              </a:defRPr>
            </a:lvl1pPr>
          </a:lstStyle>
          <a:p>
            <a:endParaRPr lang="en-US"/>
          </a:p>
        </p:txBody>
      </p:sp>
      <p:sp>
        <p:nvSpPr>
          <p:cNvPr id="7482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en-US"/>
          </a:p>
        </p:txBody>
      </p:sp>
      <p:sp>
        <p:nvSpPr>
          <p:cNvPr id="7482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60D44AC1-6078-4451-8E3D-FA076C7379B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spd="med">
    <p:checker dir="vert"/>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lMDfyF1VF6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2.jpeg"/><Relationship Id="rId2" Type="http://schemas.openxmlformats.org/officeDocument/2006/relationships/image" Target="../media/image17.wmf"/><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wmf"/><Relationship Id="rId10" Type="http://schemas.openxmlformats.org/officeDocument/2006/relationships/image" Target="../media/image25.jpeg"/><Relationship Id="rId4" Type="http://schemas.openxmlformats.org/officeDocument/2006/relationships/image" Target="../media/image19.wmf"/><Relationship Id="rId9" Type="http://schemas.openxmlformats.org/officeDocument/2006/relationships/image" Target="../media/image24.w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57200"/>
            <a:ext cx="7772400" cy="1470025"/>
          </a:xfrm>
        </p:spPr>
        <p:txBody>
          <a:bodyPr/>
          <a:lstStyle/>
          <a:p>
            <a:r>
              <a:rPr lang="en-US" dirty="0" smtClean="0"/>
              <a:t>Journal </a:t>
            </a:r>
            <a:r>
              <a:rPr lang="en-US" smtClean="0"/>
              <a:t>#</a:t>
            </a:r>
            <a:r>
              <a:rPr lang="en-US" smtClean="0"/>
              <a:t>13</a:t>
            </a:r>
            <a:r>
              <a:rPr lang="en-US" dirty="0" smtClean="0"/>
              <a:t/>
            </a:r>
            <a:br>
              <a:rPr lang="en-US" dirty="0" smtClean="0"/>
            </a:br>
            <a:r>
              <a:rPr lang="en-US" dirty="0" smtClean="0"/>
              <a:t>What </a:t>
            </a:r>
            <a:r>
              <a:rPr lang="en-US" dirty="0"/>
              <a:t>do you think?</a:t>
            </a:r>
          </a:p>
        </p:txBody>
      </p:sp>
      <p:sp>
        <p:nvSpPr>
          <p:cNvPr id="2051" name="Rectangle 3"/>
          <p:cNvSpPr>
            <a:spLocks noGrp="1" noChangeArrowheads="1"/>
          </p:cNvSpPr>
          <p:nvPr>
            <p:ph type="subTitle" idx="1"/>
          </p:nvPr>
        </p:nvSpPr>
        <p:spPr>
          <a:xfrm>
            <a:off x="1143000" y="2057400"/>
            <a:ext cx="6629400" cy="3581400"/>
          </a:xfrm>
        </p:spPr>
        <p:txBody>
          <a:bodyPr/>
          <a:lstStyle/>
          <a:p>
            <a:pPr>
              <a:lnSpc>
                <a:spcPct val="80000"/>
              </a:lnSpc>
            </a:pPr>
            <a:r>
              <a:rPr lang="en-US" sz="2000"/>
              <a:t>What drugs are most widely used among young people?</a:t>
            </a:r>
          </a:p>
          <a:p>
            <a:pPr>
              <a:lnSpc>
                <a:spcPct val="80000"/>
              </a:lnSpc>
            </a:pPr>
            <a:endParaRPr lang="en-US" sz="2000"/>
          </a:p>
          <a:p>
            <a:pPr>
              <a:lnSpc>
                <a:spcPct val="80000"/>
              </a:lnSpc>
            </a:pPr>
            <a:r>
              <a:rPr lang="en-US" sz="2000"/>
              <a:t>Which drug, when used, do you think will cut short the lives of the greatest number of people?</a:t>
            </a:r>
          </a:p>
          <a:p>
            <a:pPr>
              <a:lnSpc>
                <a:spcPct val="80000"/>
              </a:lnSpc>
            </a:pPr>
            <a:endParaRPr lang="en-US" sz="2000"/>
          </a:p>
          <a:p>
            <a:pPr>
              <a:lnSpc>
                <a:spcPct val="80000"/>
              </a:lnSpc>
            </a:pPr>
            <a:r>
              <a:rPr lang="en-US" sz="2000"/>
              <a:t>Which drug do you think is the easiest to obtain?</a:t>
            </a:r>
          </a:p>
          <a:p>
            <a:pPr>
              <a:lnSpc>
                <a:spcPct val="80000"/>
              </a:lnSpc>
            </a:pPr>
            <a:endParaRPr lang="en-US" sz="2000"/>
          </a:p>
          <a:p>
            <a:pPr>
              <a:lnSpc>
                <a:spcPct val="80000"/>
              </a:lnSpc>
            </a:pPr>
            <a:r>
              <a:rPr lang="en-US" sz="2000"/>
              <a:t>Which drug do you think is most publicized by the media as being dangerous?</a:t>
            </a:r>
          </a:p>
          <a:p>
            <a:pPr>
              <a:lnSpc>
                <a:spcPct val="80000"/>
              </a:lnSpc>
            </a:pPr>
            <a:endParaRPr lang="en-US" sz="2000"/>
          </a:p>
          <a:p>
            <a:pPr>
              <a:lnSpc>
                <a:spcPct val="80000"/>
              </a:lnSpc>
            </a:pPr>
            <a:r>
              <a:rPr lang="en-US" sz="2000"/>
              <a:t>Which drugs do you think have the strongest laws and penalties against their use?</a:t>
            </a:r>
          </a:p>
          <a:p>
            <a:pPr>
              <a:lnSpc>
                <a:spcPct val="80000"/>
              </a:lnSpc>
            </a:pPr>
            <a:endParaRPr lang="en-US" sz="2000"/>
          </a:p>
        </p:txBody>
      </p:sp>
    </p:spTree>
  </p:cSld>
  <p:clrMapOvr>
    <a:masterClrMapping/>
  </p:clrMapOvr>
  <p:transition spd="med">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dirty="0" smtClean="0"/>
              <a:t>Cost Breakdown….</a:t>
            </a:r>
            <a:endParaRPr lang="en-US" dirty="0"/>
          </a:p>
        </p:txBody>
      </p:sp>
      <p:sp>
        <p:nvSpPr>
          <p:cNvPr id="3" name="Content Placeholder 2"/>
          <p:cNvSpPr>
            <a:spLocks noGrp="1"/>
          </p:cNvSpPr>
          <p:nvPr>
            <p:ph idx="1"/>
          </p:nvPr>
        </p:nvSpPr>
        <p:spPr>
          <a:xfrm>
            <a:off x="685800" y="1219200"/>
            <a:ext cx="7772400" cy="4953000"/>
          </a:xfrm>
        </p:spPr>
        <p:txBody>
          <a:bodyPr/>
          <a:lstStyle/>
          <a:p>
            <a:r>
              <a:rPr lang="en-US" sz="2800" dirty="0" smtClean="0"/>
              <a:t>Average Price of Cigarettes in Michigan: 13th Highest in US</a:t>
            </a:r>
          </a:p>
          <a:p>
            <a:r>
              <a:rPr lang="en-US" sz="2800" dirty="0" smtClean="0"/>
              <a:t>$6.81 per pack</a:t>
            </a:r>
          </a:p>
          <a:p>
            <a:r>
              <a:rPr lang="en-US" sz="2800" dirty="0" smtClean="0"/>
              <a:t>At one pack per day:</a:t>
            </a:r>
          </a:p>
          <a:p>
            <a:r>
              <a:rPr lang="en-US" sz="2800" dirty="0" smtClean="0"/>
              <a:t>= $47.67 a week</a:t>
            </a:r>
          </a:p>
          <a:p>
            <a:r>
              <a:rPr lang="en-US" sz="2800" dirty="0" smtClean="0"/>
              <a:t>= $190.68 a month</a:t>
            </a:r>
          </a:p>
          <a:p>
            <a:r>
              <a:rPr lang="en-US" sz="2800" dirty="0" smtClean="0"/>
              <a:t>= $2,288.16 a year</a:t>
            </a:r>
          </a:p>
          <a:p>
            <a:r>
              <a:rPr lang="en-US" sz="2800" dirty="0" smtClean="0"/>
              <a:t>= 9,152.64 for 4 years of high school</a:t>
            </a:r>
          </a:p>
          <a:p>
            <a:r>
              <a:rPr lang="en-US" sz="2800" dirty="0" smtClean="0"/>
              <a:t>=$11,440 for 5 years of smoking</a:t>
            </a:r>
          </a:p>
          <a:p>
            <a:pPr>
              <a:buNone/>
            </a:pPr>
            <a:r>
              <a:rPr lang="en-US" sz="2800" dirty="0" smtClean="0"/>
              <a:t>        by the time you're 50...... $114,408</a:t>
            </a:r>
          </a:p>
          <a:p>
            <a:endParaRPr lang="en-US" dirty="0"/>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62000"/>
          </a:xfrm>
        </p:spPr>
        <p:txBody>
          <a:bodyPr/>
          <a:lstStyle/>
          <a:p>
            <a:r>
              <a:rPr lang="en-US" dirty="0" smtClean="0"/>
              <a:t>That could buy you…..</a:t>
            </a:r>
            <a:endParaRPr lang="en-US" dirty="0"/>
          </a:p>
        </p:txBody>
      </p:sp>
      <p:pic>
        <p:nvPicPr>
          <p:cNvPr id="4" name="Content Placeholder 3" descr="2015-chevrolet-corvette-z06-front-action-600-001.jpg"/>
          <p:cNvPicPr>
            <a:picLocks noGrp="1" noChangeAspect="1"/>
          </p:cNvPicPr>
          <p:nvPr>
            <p:ph idx="1"/>
          </p:nvPr>
        </p:nvPicPr>
        <p:blipFill>
          <a:blip r:embed="rId2" cstate="print"/>
          <a:stretch>
            <a:fillRect/>
          </a:stretch>
        </p:blipFill>
        <p:spPr>
          <a:xfrm>
            <a:off x="1676400" y="1995487"/>
            <a:ext cx="3026834" cy="2043113"/>
          </a:xfrm>
        </p:spPr>
      </p:pic>
      <p:sp>
        <p:nvSpPr>
          <p:cNvPr id="5" name="TextBox 4"/>
          <p:cNvSpPr txBox="1"/>
          <p:nvPr/>
        </p:nvSpPr>
        <p:spPr>
          <a:xfrm>
            <a:off x="5029200" y="2286000"/>
            <a:ext cx="3276600" cy="1077218"/>
          </a:xfrm>
          <a:prstGeom prst="rect">
            <a:avLst/>
          </a:prstGeom>
          <a:noFill/>
        </p:spPr>
        <p:txBody>
          <a:bodyPr wrap="square" rtlCol="0">
            <a:spAutoFit/>
          </a:bodyPr>
          <a:lstStyle/>
          <a:p>
            <a:r>
              <a:rPr lang="en-US" sz="3200" dirty="0" smtClean="0"/>
              <a:t>90+ Flights to London</a:t>
            </a:r>
            <a:endParaRPr lang="en-US" sz="3200" dirty="0"/>
          </a:p>
        </p:txBody>
      </p:sp>
    </p:spTree>
  </p:cSld>
  <p:clrMapOvr>
    <a:masterClrMapping/>
  </p:clrMapOvr>
  <p:transition spd="med">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WordArt 4"/>
          <p:cNvSpPr>
            <a:spLocks noChangeArrowheads="1" noChangeShapeType="1" noTextEdit="1"/>
          </p:cNvSpPr>
          <p:nvPr/>
        </p:nvSpPr>
        <p:spPr bwMode="auto">
          <a:xfrm>
            <a:off x="1828800" y="381000"/>
            <a:ext cx="5486400" cy="1371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FFFFFF"/>
                </a:solidFill>
                <a:latin typeface="Arial Black"/>
              </a:rPr>
              <a:t>Tobacco Industry</a:t>
            </a:r>
          </a:p>
        </p:txBody>
      </p:sp>
      <p:sp>
        <p:nvSpPr>
          <p:cNvPr id="7173" name="Text Box 5"/>
          <p:cNvSpPr txBox="1">
            <a:spLocks noChangeArrowheads="1"/>
          </p:cNvSpPr>
          <p:nvPr/>
        </p:nvSpPr>
        <p:spPr bwMode="auto">
          <a:xfrm>
            <a:off x="381000" y="2362200"/>
            <a:ext cx="8458200" cy="1917700"/>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All cigarettes are made of the same things.  They all come from the same fields; they are all processed in the same buildings, and they all contain the same chemicals.  They are packaged in different colors and given different names to attract different segments of the population. </a:t>
            </a:r>
          </a:p>
        </p:txBody>
      </p:sp>
      <p:pic>
        <p:nvPicPr>
          <p:cNvPr id="7174" name="Picture 6" descr="HH00887_"/>
          <p:cNvPicPr>
            <a:picLocks noChangeAspect="1" noChangeArrowheads="1"/>
          </p:cNvPicPr>
          <p:nvPr/>
        </p:nvPicPr>
        <p:blipFill>
          <a:blip r:embed="rId2" cstate="print"/>
          <a:srcRect/>
          <a:stretch>
            <a:fillRect/>
          </a:stretch>
        </p:blipFill>
        <p:spPr bwMode="auto">
          <a:xfrm>
            <a:off x="762000" y="4419600"/>
            <a:ext cx="1381125" cy="2209800"/>
          </a:xfrm>
          <a:prstGeom prst="rect">
            <a:avLst/>
          </a:prstGeom>
          <a:noFill/>
        </p:spPr>
      </p:pic>
      <p:pic>
        <p:nvPicPr>
          <p:cNvPr id="7175" name="Picture 7" descr="HH01653_"/>
          <p:cNvPicPr>
            <a:picLocks noChangeAspect="1" noChangeArrowheads="1"/>
          </p:cNvPicPr>
          <p:nvPr/>
        </p:nvPicPr>
        <p:blipFill>
          <a:blip r:embed="rId3" cstate="print"/>
          <a:srcRect/>
          <a:stretch>
            <a:fillRect/>
          </a:stretch>
        </p:blipFill>
        <p:spPr bwMode="auto">
          <a:xfrm>
            <a:off x="5715000" y="4572000"/>
            <a:ext cx="3200400" cy="1739900"/>
          </a:xfrm>
          <a:prstGeom prst="rect">
            <a:avLst/>
          </a:prstGeom>
          <a:noFill/>
        </p:spPr>
      </p:pic>
      <p:pic>
        <p:nvPicPr>
          <p:cNvPr id="7176" name="Picture 8" descr="HM00145_"/>
          <p:cNvPicPr>
            <a:picLocks noChangeAspect="1" noChangeArrowheads="1"/>
          </p:cNvPicPr>
          <p:nvPr/>
        </p:nvPicPr>
        <p:blipFill>
          <a:blip r:embed="rId4" cstate="print"/>
          <a:srcRect/>
          <a:stretch>
            <a:fillRect/>
          </a:stretch>
        </p:blipFill>
        <p:spPr bwMode="auto">
          <a:xfrm>
            <a:off x="3657600" y="4267200"/>
            <a:ext cx="1309688" cy="2185988"/>
          </a:xfrm>
          <a:prstGeom prst="rect">
            <a:avLst/>
          </a:prstGeom>
          <a:noFill/>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0" fill="hold"/>
                                        <p:tgtEl>
                                          <p:spTgt spid="7172"/>
                                        </p:tgtEl>
                                        <p:attrNameLst>
                                          <p:attrName>ppt_x</p:attrName>
                                        </p:attrNameLst>
                                      </p:cBhvr>
                                      <p:tavLst>
                                        <p:tav tm="0">
                                          <p:val>
                                            <p:strVal val="#ppt_x"/>
                                          </p:val>
                                        </p:tav>
                                        <p:tav tm="100000">
                                          <p:val>
                                            <p:strVal val="#ppt_x"/>
                                          </p:val>
                                        </p:tav>
                                      </p:tavLst>
                                    </p:anim>
                                    <p:anim calcmode="lin" valueType="num">
                                      <p:cBhvr additive="base">
                                        <p:cTn id="8" dur="5000" fill="hold"/>
                                        <p:tgtEl>
                                          <p:spTgt spid="71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7173"/>
                                        </p:tgtEl>
                                        <p:attrNameLst>
                                          <p:attrName>style.visibility</p:attrName>
                                        </p:attrNameLst>
                                      </p:cBhvr>
                                      <p:to>
                                        <p:strVal val="visible"/>
                                      </p:to>
                                    </p:set>
                                    <p:anim calcmode="lin" valueType="num">
                                      <p:cBhvr>
                                        <p:cTn id="13" dur="500" fill="hold"/>
                                        <p:tgtEl>
                                          <p:spTgt spid="7173"/>
                                        </p:tgtEl>
                                        <p:attrNameLst>
                                          <p:attrName>ppt_w</p:attrName>
                                        </p:attrNameLst>
                                      </p:cBhvr>
                                      <p:tavLst>
                                        <p:tav tm="0">
                                          <p:val>
                                            <p:fltVal val="0"/>
                                          </p:val>
                                        </p:tav>
                                        <p:tav tm="100000">
                                          <p:val>
                                            <p:strVal val="#ppt_w"/>
                                          </p:val>
                                        </p:tav>
                                      </p:tavLst>
                                    </p:anim>
                                    <p:anim calcmode="lin" valueType="num">
                                      <p:cBhvr>
                                        <p:cTn id="14" dur="500" fill="hold"/>
                                        <p:tgtEl>
                                          <p:spTgt spid="7173"/>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nodeType="clickEffect">
                                  <p:stCondLst>
                                    <p:cond delay="0"/>
                                  </p:stCondLst>
                                  <p:childTnLst>
                                    <p:set>
                                      <p:cBhvr>
                                        <p:cTn id="18" dur="1" fill="hold">
                                          <p:stCondLst>
                                            <p:cond delay="0"/>
                                          </p:stCondLst>
                                        </p:cTn>
                                        <p:tgtEl>
                                          <p:spTgt spid="7174"/>
                                        </p:tgtEl>
                                        <p:attrNameLst>
                                          <p:attrName>style.visibility</p:attrName>
                                        </p:attrNameLst>
                                      </p:cBhvr>
                                      <p:to>
                                        <p:strVal val="visible"/>
                                      </p:to>
                                    </p:set>
                                    <p:animEffect transition="in" filter="wipe(right)">
                                      <p:cBhvr>
                                        <p:cTn id="19" dur="500"/>
                                        <p:tgtEl>
                                          <p:spTgt spid="717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7175"/>
                                        </p:tgtEl>
                                        <p:attrNameLst>
                                          <p:attrName>style.visibility</p:attrName>
                                        </p:attrNameLst>
                                      </p:cBhvr>
                                      <p:to>
                                        <p:strVal val="visible"/>
                                      </p:to>
                                    </p:set>
                                    <p:animEffect transition="in" filter="wipe(left)">
                                      <p:cBhvr>
                                        <p:cTn id="24" dur="500"/>
                                        <p:tgtEl>
                                          <p:spTgt spid="717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7176"/>
                                        </p:tgtEl>
                                        <p:attrNameLst>
                                          <p:attrName>style.visibility</p:attrName>
                                        </p:attrNameLst>
                                      </p:cBhvr>
                                      <p:to>
                                        <p:strVal val="visible"/>
                                      </p:to>
                                    </p:set>
                                    <p:animEffect transition="in" filter="wipe(down)">
                                      <p:cBhvr>
                                        <p:cTn id="29" dur="5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WordArt 4"/>
          <p:cNvSpPr>
            <a:spLocks noChangeArrowheads="1" noChangeShapeType="1" noTextEdit="1"/>
          </p:cNvSpPr>
          <p:nvPr/>
        </p:nvSpPr>
        <p:spPr bwMode="auto">
          <a:xfrm>
            <a:off x="2286000" y="304800"/>
            <a:ext cx="4386263" cy="146685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FFFFFF"/>
                </a:solidFill>
                <a:latin typeface="Arial Black"/>
              </a:rPr>
              <a:t>Advertising</a:t>
            </a:r>
          </a:p>
        </p:txBody>
      </p:sp>
      <p:sp>
        <p:nvSpPr>
          <p:cNvPr id="8197" name="Text Box 5"/>
          <p:cNvSpPr txBox="1">
            <a:spLocks noChangeArrowheads="1"/>
          </p:cNvSpPr>
          <p:nvPr/>
        </p:nvSpPr>
        <p:spPr bwMode="auto">
          <a:xfrm>
            <a:off x="457200" y="2133600"/>
            <a:ext cx="8229600" cy="1552575"/>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Ever hear of the Marlboro Woman?  When Marlboro cigarettes were first introduced in the 1950’s they were targeted at women.  They did not sell so the company switched to men.  All three Marlboro men have died of lung cancer.  </a:t>
            </a:r>
          </a:p>
        </p:txBody>
      </p:sp>
      <p:sp>
        <p:nvSpPr>
          <p:cNvPr id="8198" name="Text Box 6"/>
          <p:cNvSpPr txBox="1">
            <a:spLocks noChangeArrowheads="1"/>
          </p:cNvSpPr>
          <p:nvPr/>
        </p:nvSpPr>
        <p:spPr bwMode="auto">
          <a:xfrm>
            <a:off x="381000" y="3810000"/>
            <a:ext cx="8534400" cy="1552575"/>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Have you ever seen a female model smoking Winston's?  A truck driver smoking Virginia Slims?  That’s how good the tobacco industry is at creating images.  It’s all the same stuff in the cigarette.  People buy the image.  </a:t>
            </a:r>
          </a:p>
        </p:txBody>
      </p:sp>
      <p:pic>
        <p:nvPicPr>
          <p:cNvPr id="8199" name="Picture 7" descr="BD06113_"/>
          <p:cNvPicPr>
            <a:picLocks noChangeAspect="1" noChangeArrowheads="1"/>
          </p:cNvPicPr>
          <p:nvPr/>
        </p:nvPicPr>
        <p:blipFill>
          <a:blip r:embed="rId2" cstate="print"/>
          <a:srcRect/>
          <a:stretch>
            <a:fillRect/>
          </a:stretch>
        </p:blipFill>
        <p:spPr bwMode="auto">
          <a:xfrm>
            <a:off x="4191000" y="5049838"/>
            <a:ext cx="1981200" cy="1808162"/>
          </a:xfrm>
          <a:prstGeom prst="rect">
            <a:avLst/>
          </a:prstGeom>
          <a:noFill/>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arn(inHorizontal)">
                                      <p:cBhvr>
                                        <p:cTn id="7" dur="500"/>
                                        <p:tgtEl>
                                          <p:spTgt spid="819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nodeType="clickEffect">
                                  <p:stCondLst>
                                    <p:cond delay="0"/>
                                  </p:stCondLst>
                                  <p:childTnLst>
                                    <p:set>
                                      <p:cBhvr>
                                        <p:cTn id="11" dur="1" fill="hold">
                                          <p:stCondLst>
                                            <p:cond delay="0"/>
                                          </p:stCondLst>
                                        </p:cTn>
                                        <p:tgtEl>
                                          <p:spTgt spid="8199"/>
                                        </p:tgtEl>
                                        <p:attrNameLst>
                                          <p:attrName>style.visibility</p:attrName>
                                        </p:attrNameLst>
                                      </p:cBhvr>
                                      <p:to>
                                        <p:strVal val="visible"/>
                                      </p:to>
                                    </p:set>
                                    <p:animEffect transition="in" filter="barn(outHorizontal)">
                                      <p:cBhvr>
                                        <p:cTn id="12" dur="500"/>
                                        <p:tgtEl>
                                          <p:spTgt spid="819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barn(inVertical)">
                                      <p:cBhvr>
                                        <p:cTn id="17" dur="500"/>
                                        <p:tgtEl>
                                          <p:spTgt spid="819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barn(outVertical)">
                                      <p:cBhvr>
                                        <p:cTn id="22" dur="5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7" grpId="0" autoUpdateAnimBg="0"/>
      <p:bldP spid="819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381000" y="304800"/>
            <a:ext cx="7162800" cy="822325"/>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Cigarettes are advertised more than any other product in the world.  </a:t>
            </a:r>
          </a:p>
        </p:txBody>
      </p:sp>
      <p:sp>
        <p:nvSpPr>
          <p:cNvPr id="9221" name="Text Box 5"/>
          <p:cNvSpPr txBox="1">
            <a:spLocks noChangeArrowheads="1"/>
          </p:cNvSpPr>
          <p:nvPr/>
        </p:nvSpPr>
        <p:spPr bwMode="auto">
          <a:xfrm>
            <a:off x="381000" y="1600200"/>
            <a:ext cx="7848600" cy="822325"/>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Spends over $4 billion per year for advertising and promotion (that’s $160 per second)</a:t>
            </a:r>
          </a:p>
        </p:txBody>
      </p:sp>
      <p:sp>
        <p:nvSpPr>
          <p:cNvPr id="9222" name="Text Box 6"/>
          <p:cNvSpPr txBox="1">
            <a:spLocks noChangeArrowheads="1"/>
          </p:cNvSpPr>
          <p:nvPr/>
        </p:nvSpPr>
        <p:spPr bwMode="auto">
          <a:xfrm>
            <a:off x="381000" y="2895600"/>
            <a:ext cx="8305800" cy="822325"/>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They paid Madonna $6 million to spit and smoke in the movie “A League of their Own”</a:t>
            </a:r>
          </a:p>
        </p:txBody>
      </p:sp>
      <p:sp>
        <p:nvSpPr>
          <p:cNvPr id="9223" name="Text Box 7"/>
          <p:cNvSpPr txBox="1">
            <a:spLocks noChangeArrowheads="1"/>
          </p:cNvSpPr>
          <p:nvPr/>
        </p:nvSpPr>
        <p:spPr bwMode="auto">
          <a:xfrm>
            <a:off x="304800" y="4038600"/>
            <a:ext cx="8839200" cy="822325"/>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They spend $6 million on ads for the Sports Illustrated swimsuit issue because teenage boys buy it.  </a:t>
            </a:r>
          </a:p>
        </p:txBody>
      </p:sp>
      <p:pic>
        <p:nvPicPr>
          <p:cNvPr id="9226" name="Picture 10" descr="BS01045_"/>
          <p:cNvPicPr>
            <a:picLocks noChangeAspect="1" noChangeArrowheads="1"/>
          </p:cNvPicPr>
          <p:nvPr/>
        </p:nvPicPr>
        <p:blipFill>
          <a:blip r:embed="rId2" cstate="print"/>
          <a:srcRect/>
          <a:stretch>
            <a:fillRect/>
          </a:stretch>
        </p:blipFill>
        <p:spPr bwMode="auto">
          <a:xfrm>
            <a:off x="5334000" y="4495800"/>
            <a:ext cx="2220913" cy="2184400"/>
          </a:xfrm>
          <a:prstGeom prst="rect">
            <a:avLst/>
          </a:prstGeom>
          <a:noFill/>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9226"/>
                                        </p:tgtEl>
                                        <p:attrNameLst>
                                          <p:attrName>style.visibility</p:attrName>
                                        </p:attrNameLst>
                                      </p:cBhvr>
                                      <p:to>
                                        <p:strVal val="visible"/>
                                      </p:to>
                                    </p:set>
                                    <p:animEffect transition="in" filter="box(out)">
                                      <p:cBhvr>
                                        <p:cTn id="7" dur="500"/>
                                        <p:tgtEl>
                                          <p:spTgt spid="9226"/>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9220"/>
                                        </p:tgtEl>
                                        <p:attrNameLst>
                                          <p:attrName>style.visibility</p:attrName>
                                        </p:attrNameLst>
                                      </p:cBhvr>
                                      <p:to>
                                        <p:strVal val="visible"/>
                                      </p:to>
                                    </p:set>
                                    <p:anim calcmode="lin" valueType="num">
                                      <p:cBhvr>
                                        <p:cTn id="12" dur="500" fill="hold"/>
                                        <p:tgtEl>
                                          <p:spTgt spid="9220"/>
                                        </p:tgtEl>
                                        <p:attrNameLst>
                                          <p:attrName>ppt_w</p:attrName>
                                        </p:attrNameLst>
                                      </p:cBhvr>
                                      <p:tavLst>
                                        <p:tav tm="0">
                                          <p:val>
                                            <p:fltVal val="0"/>
                                          </p:val>
                                        </p:tav>
                                        <p:tav tm="100000">
                                          <p:val>
                                            <p:strVal val="#ppt_w"/>
                                          </p:val>
                                        </p:tav>
                                      </p:tavLst>
                                    </p:anim>
                                    <p:anim calcmode="lin" valueType="num">
                                      <p:cBhvr>
                                        <p:cTn id="13" dur="500" fill="hold"/>
                                        <p:tgtEl>
                                          <p:spTgt spid="9220"/>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272" fill="hold" grpId="0" nodeType="clickEffect">
                                  <p:stCondLst>
                                    <p:cond delay="0"/>
                                  </p:stCondLst>
                                  <p:childTnLst>
                                    <p:set>
                                      <p:cBhvr>
                                        <p:cTn id="17" dur="1" fill="hold">
                                          <p:stCondLst>
                                            <p:cond delay="0"/>
                                          </p:stCondLst>
                                        </p:cTn>
                                        <p:tgtEl>
                                          <p:spTgt spid="9221"/>
                                        </p:tgtEl>
                                        <p:attrNameLst>
                                          <p:attrName>style.visibility</p:attrName>
                                        </p:attrNameLst>
                                      </p:cBhvr>
                                      <p:to>
                                        <p:strVal val="visible"/>
                                      </p:to>
                                    </p:set>
                                    <p:anim calcmode="lin" valueType="num">
                                      <p:cBhvr>
                                        <p:cTn id="18" dur="500" fill="hold"/>
                                        <p:tgtEl>
                                          <p:spTgt spid="9221"/>
                                        </p:tgtEl>
                                        <p:attrNameLst>
                                          <p:attrName>ppt_w</p:attrName>
                                        </p:attrNameLst>
                                      </p:cBhvr>
                                      <p:tavLst>
                                        <p:tav tm="0">
                                          <p:val>
                                            <p:strVal val="2/3*#ppt_w"/>
                                          </p:val>
                                        </p:tav>
                                        <p:tav tm="100000">
                                          <p:val>
                                            <p:strVal val="#ppt_w"/>
                                          </p:val>
                                        </p:tav>
                                      </p:tavLst>
                                    </p:anim>
                                    <p:anim calcmode="lin" valueType="num">
                                      <p:cBhvr>
                                        <p:cTn id="19" dur="500" fill="hold"/>
                                        <p:tgtEl>
                                          <p:spTgt spid="9221"/>
                                        </p:tgtEl>
                                        <p:attrNameLst>
                                          <p:attrName>ppt_h</p:attrName>
                                        </p:attrNameLst>
                                      </p:cBhvr>
                                      <p:tavLst>
                                        <p:tav tm="0">
                                          <p:val>
                                            <p:strVal val="2/3*#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9222"/>
                                        </p:tgtEl>
                                        <p:attrNameLst>
                                          <p:attrName>style.visibility</p:attrName>
                                        </p:attrNameLst>
                                      </p:cBhvr>
                                      <p:to>
                                        <p:strVal val="visible"/>
                                      </p:to>
                                    </p:set>
                                    <p:anim calcmode="lin" valueType="num">
                                      <p:cBhvr>
                                        <p:cTn id="24" dur="500" fill="hold"/>
                                        <p:tgtEl>
                                          <p:spTgt spid="9222"/>
                                        </p:tgtEl>
                                        <p:attrNameLst>
                                          <p:attrName>ppt_w</p:attrName>
                                        </p:attrNameLst>
                                      </p:cBhvr>
                                      <p:tavLst>
                                        <p:tav tm="0">
                                          <p:val>
                                            <p:strVal val="4*#ppt_w"/>
                                          </p:val>
                                        </p:tav>
                                        <p:tav tm="100000">
                                          <p:val>
                                            <p:strVal val="#ppt_w"/>
                                          </p:val>
                                        </p:tav>
                                      </p:tavLst>
                                    </p:anim>
                                    <p:anim calcmode="lin" valueType="num">
                                      <p:cBhvr>
                                        <p:cTn id="25" dur="500" fill="hold"/>
                                        <p:tgtEl>
                                          <p:spTgt spid="9222"/>
                                        </p:tgtEl>
                                        <p:attrNameLst>
                                          <p:attrName>ppt_h</p:attrName>
                                        </p:attrNameLst>
                                      </p:cBhvr>
                                      <p:tavLst>
                                        <p:tav tm="0">
                                          <p:val>
                                            <p:strVal val="4*#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288" fill="hold" grpId="0" nodeType="clickEffect">
                                  <p:stCondLst>
                                    <p:cond delay="0"/>
                                  </p:stCondLst>
                                  <p:childTnLst>
                                    <p:set>
                                      <p:cBhvr>
                                        <p:cTn id="29" dur="1" fill="hold">
                                          <p:stCondLst>
                                            <p:cond delay="0"/>
                                          </p:stCondLst>
                                        </p:cTn>
                                        <p:tgtEl>
                                          <p:spTgt spid="9223"/>
                                        </p:tgtEl>
                                        <p:attrNameLst>
                                          <p:attrName>style.visibility</p:attrName>
                                        </p:attrNameLst>
                                      </p:cBhvr>
                                      <p:to>
                                        <p:strVal val="visible"/>
                                      </p:to>
                                    </p:set>
                                    <p:anim calcmode="lin" valueType="num">
                                      <p:cBhvr>
                                        <p:cTn id="30" dur="500" fill="hold"/>
                                        <p:tgtEl>
                                          <p:spTgt spid="9223"/>
                                        </p:tgtEl>
                                        <p:attrNameLst>
                                          <p:attrName>ppt_w</p:attrName>
                                        </p:attrNameLst>
                                      </p:cBhvr>
                                      <p:tavLst>
                                        <p:tav tm="0">
                                          <p:val>
                                            <p:strVal val="4/3*#ppt_w"/>
                                          </p:val>
                                        </p:tav>
                                        <p:tav tm="100000">
                                          <p:val>
                                            <p:strVal val="#ppt_w"/>
                                          </p:val>
                                        </p:tav>
                                      </p:tavLst>
                                    </p:anim>
                                    <p:anim calcmode="lin" valueType="num">
                                      <p:cBhvr>
                                        <p:cTn id="31" dur="500" fill="hold"/>
                                        <p:tgtEl>
                                          <p:spTgt spid="9223"/>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P spid="9221" grpId="0" autoUpdateAnimBg="0"/>
      <p:bldP spid="9222" grpId="0" autoUpdateAnimBg="0"/>
      <p:bldP spid="922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https://www.youtube.com/watch?v=lMDfyF1VF6o</a:t>
            </a:r>
            <a:endParaRPr lang="en-US" dirty="0" smtClean="0"/>
          </a:p>
          <a:p>
            <a:endParaRPr lang="en-US" dirty="0" smtClean="0"/>
          </a:p>
          <a:p>
            <a:endParaRPr lang="en-US" dirty="0"/>
          </a:p>
        </p:txBody>
      </p:sp>
    </p:spTree>
  </p:cSld>
  <p:clrMapOvr>
    <a:masterClrMapping/>
  </p:clrMapOvr>
  <p:transition spd="med">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a:t>Tobacco Facts</a:t>
            </a:r>
          </a:p>
        </p:txBody>
      </p:sp>
      <p:sp>
        <p:nvSpPr>
          <p:cNvPr id="22531" name="Rectangle 3"/>
          <p:cNvSpPr>
            <a:spLocks noGrp="1" noChangeArrowheads="1"/>
          </p:cNvSpPr>
          <p:nvPr>
            <p:ph type="body" idx="1"/>
          </p:nvPr>
        </p:nvSpPr>
        <p:spPr/>
        <p:txBody>
          <a:bodyPr/>
          <a:lstStyle/>
          <a:p>
            <a:pPr>
              <a:lnSpc>
                <a:spcPct val="90000"/>
              </a:lnSpc>
            </a:pPr>
            <a:endParaRPr lang="en-US" sz="2000" b="1"/>
          </a:p>
          <a:p>
            <a:pPr>
              <a:lnSpc>
                <a:spcPct val="90000"/>
              </a:lnSpc>
            </a:pPr>
            <a:endParaRPr lang="en-US" sz="2000" b="1"/>
          </a:p>
          <a:p>
            <a:pPr>
              <a:lnSpc>
                <a:spcPct val="90000"/>
              </a:lnSpc>
            </a:pPr>
            <a:r>
              <a:rPr lang="en-US" sz="2000" b="1"/>
              <a:t>Smokers are at least 2 times more likely to be completely impotent than non-smokers</a:t>
            </a:r>
            <a:r>
              <a:rPr lang="en-US" sz="2000"/>
              <a:t> </a:t>
            </a:r>
          </a:p>
          <a:p>
            <a:pPr>
              <a:lnSpc>
                <a:spcPct val="90000"/>
              </a:lnSpc>
              <a:buFontTx/>
              <a:buNone/>
            </a:pPr>
            <a:endParaRPr lang="en-US" sz="2000"/>
          </a:p>
          <a:p>
            <a:pPr>
              <a:lnSpc>
                <a:spcPct val="90000"/>
              </a:lnSpc>
            </a:pPr>
            <a:r>
              <a:rPr lang="en-US" sz="2000" b="1"/>
              <a:t>Use of cigarettes by an average smoker destroys about </a:t>
            </a:r>
            <a:r>
              <a:rPr lang="en-US" sz="2000" b="1" i="1"/>
              <a:t>one tree every 2 weeks</a:t>
            </a:r>
            <a:r>
              <a:rPr lang="en-US"/>
              <a:t> </a:t>
            </a:r>
          </a:p>
          <a:p>
            <a:pPr>
              <a:lnSpc>
                <a:spcPct val="90000"/>
              </a:lnSpc>
              <a:buFontTx/>
              <a:buNone/>
            </a:pPr>
            <a:endParaRPr lang="en-US"/>
          </a:p>
          <a:p>
            <a:pPr>
              <a:lnSpc>
                <a:spcPct val="90000"/>
              </a:lnSpc>
            </a:pPr>
            <a:r>
              <a:rPr lang="en-US" sz="2000" b="1"/>
              <a:t>For every 8 smokers, the tobacco industry kills, it takes 1 non-smoker with them</a:t>
            </a:r>
            <a:r>
              <a:rPr lang="en-US" sz="2000"/>
              <a:t> </a:t>
            </a:r>
          </a:p>
          <a:p>
            <a:pPr>
              <a:lnSpc>
                <a:spcPct val="90000"/>
              </a:lnSpc>
              <a:buFontTx/>
              <a:buNone/>
            </a:pPr>
            <a:r>
              <a:rPr lang="en-US"/>
              <a:t> </a:t>
            </a:r>
          </a:p>
          <a:p>
            <a:pPr>
              <a:lnSpc>
                <a:spcPct val="90000"/>
              </a:lnSpc>
            </a:pPr>
            <a:endParaRPr lang="en-US" sz="2000"/>
          </a:p>
        </p:txBody>
      </p:sp>
      <p:pic>
        <p:nvPicPr>
          <p:cNvPr id="22532" name="Picture 4" descr="MCHH01654_0000[1]"/>
          <p:cNvPicPr>
            <a:picLocks noChangeAspect="1" noChangeArrowheads="1"/>
          </p:cNvPicPr>
          <p:nvPr/>
        </p:nvPicPr>
        <p:blipFill>
          <a:blip r:embed="rId2" cstate="print"/>
          <a:srcRect/>
          <a:stretch>
            <a:fillRect/>
          </a:stretch>
        </p:blipFill>
        <p:spPr bwMode="auto">
          <a:xfrm>
            <a:off x="381000" y="228600"/>
            <a:ext cx="2036763" cy="2190750"/>
          </a:xfrm>
          <a:prstGeom prst="rect">
            <a:avLst/>
          </a:prstGeom>
          <a:noFill/>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Effect transition="in" filter="diamond(in)">
                                      <p:cBhvr>
                                        <p:cTn id="7" dur="2000"/>
                                        <p:tgtEl>
                                          <p:spTgt spid="2253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2531">
                                            <p:txEl>
                                              <p:pRg st="4" end="4"/>
                                            </p:txEl>
                                          </p:spTgt>
                                        </p:tgtEl>
                                        <p:attrNameLst>
                                          <p:attrName>style.visibility</p:attrName>
                                        </p:attrNameLst>
                                      </p:cBhvr>
                                      <p:to>
                                        <p:strVal val="visible"/>
                                      </p:to>
                                    </p:set>
                                    <p:animEffect transition="in" filter="diamond(in)">
                                      <p:cBhvr>
                                        <p:cTn id="12" dur="2000"/>
                                        <p:tgtEl>
                                          <p:spTgt spid="2253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2531">
                                            <p:txEl>
                                              <p:pRg st="6" end="6"/>
                                            </p:txEl>
                                          </p:spTgt>
                                        </p:tgtEl>
                                        <p:attrNameLst>
                                          <p:attrName>style.visibility</p:attrName>
                                        </p:attrNameLst>
                                      </p:cBhvr>
                                      <p:to>
                                        <p:strVal val="visible"/>
                                      </p:to>
                                    </p:set>
                                    <p:animEffect transition="in" filter="diamond(in)">
                                      <p:cBhvr>
                                        <p:cTn id="17" dur="2000"/>
                                        <p:tgtEl>
                                          <p:spTgt spid="22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r>
              <a:rPr lang="en-US" dirty="0" smtClean="0"/>
              <a:t>Factors which impact positive Health Behaviors</a:t>
            </a:r>
            <a:endParaRPr lang="en-US" dirty="0"/>
          </a:p>
        </p:txBody>
      </p:sp>
      <p:sp>
        <p:nvSpPr>
          <p:cNvPr id="7171" name="Rectangle 3"/>
          <p:cNvSpPr>
            <a:spLocks noGrp="1" noRot="1" noChangeArrowheads="1"/>
          </p:cNvSpPr>
          <p:nvPr>
            <p:ph type="body" idx="1"/>
          </p:nvPr>
        </p:nvSpPr>
        <p:spPr/>
        <p:txBody>
          <a:bodyPr/>
          <a:lstStyle/>
          <a:p>
            <a:r>
              <a:rPr lang="en-US" dirty="0"/>
              <a:t>Knowledge</a:t>
            </a:r>
          </a:p>
          <a:p>
            <a:r>
              <a:rPr lang="en-US" dirty="0"/>
              <a:t>Self-efficacy</a:t>
            </a:r>
          </a:p>
          <a:p>
            <a:r>
              <a:rPr lang="en-US" dirty="0"/>
              <a:t>Skills</a:t>
            </a:r>
          </a:p>
          <a:p>
            <a:r>
              <a:rPr lang="en-US" dirty="0"/>
              <a:t>Environmental support</a:t>
            </a:r>
          </a:p>
        </p:txBody>
      </p:sp>
    </p:spTree>
  </p:cSld>
  <p:clrMapOvr>
    <a:masterClrMapping/>
  </p:clrMapOvr>
  <p:transition spd="med">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en-US" dirty="0"/>
              <a:t>Factors which impact positive Health Behaviors</a:t>
            </a:r>
          </a:p>
        </p:txBody>
      </p:sp>
      <p:sp>
        <p:nvSpPr>
          <p:cNvPr id="3075" name="Rectangle 3"/>
          <p:cNvSpPr>
            <a:spLocks noGrp="1" noRot="1" noChangeArrowheads="1"/>
          </p:cNvSpPr>
          <p:nvPr>
            <p:ph type="body" idx="1"/>
          </p:nvPr>
        </p:nvSpPr>
        <p:spPr/>
        <p:txBody>
          <a:bodyPr/>
          <a:lstStyle/>
          <a:p>
            <a:pPr>
              <a:lnSpc>
                <a:spcPct val="90000"/>
              </a:lnSpc>
            </a:pPr>
            <a:r>
              <a:rPr lang="en-US"/>
              <a:t>Knowledge</a:t>
            </a:r>
          </a:p>
          <a:p>
            <a:pPr lvl="1">
              <a:lnSpc>
                <a:spcPct val="90000"/>
              </a:lnSpc>
            </a:pPr>
            <a:r>
              <a:rPr lang="en-US"/>
              <a:t>People need to know the facts about health issues and health consequences for taking different actions. They must also recognize their own personal vulnerability if they engage in risky behavior</a:t>
            </a:r>
          </a:p>
          <a:p>
            <a:pPr>
              <a:lnSpc>
                <a:spcPct val="90000"/>
              </a:lnSpc>
            </a:pPr>
            <a:r>
              <a:rPr lang="en-US"/>
              <a:t>Self Efficacy</a:t>
            </a:r>
          </a:p>
          <a:p>
            <a:pPr lvl="1">
              <a:lnSpc>
                <a:spcPct val="90000"/>
              </a:lnSpc>
            </a:pPr>
            <a:r>
              <a:rPr lang="en-US"/>
              <a:t>People need to believe they can make a difference by what they do</a:t>
            </a:r>
          </a:p>
        </p:txBody>
      </p:sp>
    </p:spTree>
  </p:cSld>
  <p:clrMapOvr>
    <a:masterClrMapping/>
  </p:clrMapOvr>
  <p:transition spd="med">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r>
              <a:rPr lang="en-US" sz="4000"/>
              <a:t>Factors which impact positive Health Behaviors con’t</a:t>
            </a:r>
          </a:p>
        </p:txBody>
      </p:sp>
      <p:sp>
        <p:nvSpPr>
          <p:cNvPr id="4099" name="Rectangle 3"/>
          <p:cNvSpPr>
            <a:spLocks noGrp="1" noRot="1" noChangeArrowheads="1"/>
          </p:cNvSpPr>
          <p:nvPr>
            <p:ph type="body" idx="1"/>
          </p:nvPr>
        </p:nvSpPr>
        <p:spPr/>
        <p:txBody>
          <a:bodyPr/>
          <a:lstStyle/>
          <a:p>
            <a:pPr>
              <a:lnSpc>
                <a:spcPct val="90000"/>
              </a:lnSpc>
            </a:pPr>
            <a:r>
              <a:rPr lang="en-US" sz="2800"/>
              <a:t>Skills</a:t>
            </a:r>
          </a:p>
          <a:p>
            <a:pPr lvl="1">
              <a:lnSpc>
                <a:spcPct val="90000"/>
              </a:lnSpc>
            </a:pPr>
            <a:r>
              <a:rPr lang="en-US" sz="2400"/>
              <a:t>People need to learn and practice the skills they need to choose healthy behaviors and avoid risky behaviors. The more they practice the more likely they will use the skills</a:t>
            </a:r>
          </a:p>
          <a:p>
            <a:pPr>
              <a:lnSpc>
                <a:spcPct val="90000"/>
              </a:lnSpc>
            </a:pPr>
            <a:r>
              <a:rPr lang="en-US" sz="2800"/>
              <a:t>Environmental Support</a:t>
            </a:r>
          </a:p>
          <a:p>
            <a:pPr lvl="1">
              <a:lnSpc>
                <a:spcPct val="90000"/>
              </a:lnSpc>
            </a:pPr>
            <a:r>
              <a:rPr lang="en-US" sz="2400"/>
              <a:t>People need support from the people and organizations around them in order to maintain a healthy behavior. By working together, family, school, peers, school environment, and community can enhance a person’s success</a:t>
            </a:r>
          </a:p>
          <a:p>
            <a:pPr>
              <a:lnSpc>
                <a:spcPct val="90000"/>
              </a:lnSpc>
            </a:pPr>
            <a:endParaRPr lang="en-US" sz="2800"/>
          </a:p>
        </p:txBody>
      </p:sp>
    </p:spTree>
  </p:cSld>
  <p:clrMapOvr>
    <a:masterClrMapping/>
  </p:clrMapOvr>
  <p:transition spd="med">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endParaRPr lang="en-US"/>
          </a:p>
        </p:txBody>
      </p:sp>
      <p:sp>
        <p:nvSpPr>
          <p:cNvPr id="62467" name="Rectangle 3"/>
          <p:cNvSpPr>
            <a:spLocks noGrp="1" noChangeArrowheads="1"/>
          </p:cNvSpPr>
          <p:nvPr>
            <p:ph type="body" idx="1"/>
          </p:nvPr>
        </p:nvSpPr>
        <p:spPr/>
        <p:txBody>
          <a:bodyPr/>
          <a:lstStyle/>
          <a:p>
            <a:endParaRPr lang="en-US"/>
          </a:p>
        </p:txBody>
      </p:sp>
      <p:pic>
        <p:nvPicPr>
          <p:cNvPr id="62468" name="Picture 4" descr="Norgrove Dino"/>
          <p:cNvPicPr>
            <a:picLocks noChangeAspect="1" noChangeArrowheads="1"/>
          </p:cNvPicPr>
          <p:nvPr/>
        </p:nvPicPr>
        <p:blipFill>
          <a:blip r:embed="rId2" cstate="print"/>
          <a:srcRect/>
          <a:stretch>
            <a:fillRect/>
          </a:stretch>
        </p:blipFill>
        <p:spPr bwMode="auto">
          <a:xfrm>
            <a:off x="1447800" y="177800"/>
            <a:ext cx="5575300" cy="6680200"/>
          </a:xfrm>
          <a:prstGeom prst="rect">
            <a:avLst/>
          </a:prstGeom>
          <a:noFill/>
        </p:spPr>
      </p:pic>
    </p:spTree>
  </p:cSld>
  <p:clrMapOvr>
    <a:masterClrMapping/>
  </p:clrMapOvr>
  <p:transition spd="med">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en-US"/>
          </a:p>
        </p:txBody>
      </p:sp>
      <p:sp>
        <p:nvSpPr>
          <p:cNvPr id="51203" name="Rectangle 3"/>
          <p:cNvSpPr>
            <a:spLocks noGrp="1" noChangeArrowheads="1"/>
          </p:cNvSpPr>
          <p:nvPr>
            <p:ph type="body" idx="1"/>
          </p:nvPr>
        </p:nvSpPr>
        <p:spPr/>
        <p:txBody>
          <a:bodyPr/>
          <a:lstStyle/>
          <a:p>
            <a:pPr algn="ctr">
              <a:buFontTx/>
              <a:buNone/>
            </a:pPr>
            <a:r>
              <a:rPr lang="en-US" sz="9600">
                <a:solidFill>
                  <a:srgbClr val="00FF00"/>
                </a:solidFill>
              </a:rPr>
              <a:t>THE END</a:t>
            </a:r>
          </a:p>
        </p:txBody>
      </p:sp>
      <p:pic>
        <p:nvPicPr>
          <p:cNvPr id="51206" name="Picture 6" descr="MCj02909570000[1]"/>
          <p:cNvPicPr>
            <a:picLocks noChangeAspect="1" noChangeArrowheads="1"/>
          </p:cNvPicPr>
          <p:nvPr/>
        </p:nvPicPr>
        <p:blipFill>
          <a:blip r:embed="rId2" cstate="print"/>
          <a:srcRect/>
          <a:stretch>
            <a:fillRect/>
          </a:stretch>
        </p:blipFill>
        <p:spPr bwMode="auto">
          <a:xfrm>
            <a:off x="6629400" y="4876800"/>
            <a:ext cx="1490663" cy="1649413"/>
          </a:xfrm>
          <a:prstGeom prst="rect">
            <a:avLst/>
          </a:prstGeom>
          <a:noFill/>
        </p:spPr>
      </p:pic>
      <p:pic>
        <p:nvPicPr>
          <p:cNvPr id="51207" name="Picture 7" descr="MCj03036670000[1]"/>
          <p:cNvPicPr>
            <a:picLocks noChangeAspect="1" noChangeArrowheads="1"/>
          </p:cNvPicPr>
          <p:nvPr/>
        </p:nvPicPr>
        <p:blipFill>
          <a:blip r:embed="rId3" cstate="print"/>
          <a:srcRect/>
          <a:stretch>
            <a:fillRect/>
          </a:stretch>
        </p:blipFill>
        <p:spPr bwMode="auto">
          <a:xfrm>
            <a:off x="7010400" y="2667000"/>
            <a:ext cx="1789113" cy="1789113"/>
          </a:xfrm>
          <a:prstGeom prst="rect">
            <a:avLst/>
          </a:prstGeom>
          <a:noFill/>
        </p:spPr>
      </p:pic>
      <p:pic>
        <p:nvPicPr>
          <p:cNvPr id="51209" name="Picture 9" descr="MCj02919680000[1]"/>
          <p:cNvPicPr>
            <a:picLocks noChangeAspect="1" noChangeArrowheads="1"/>
          </p:cNvPicPr>
          <p:nvPr/>
        </p:nvPicPr>
        <p:blipFill>
          <a:blip r:embed="rId4" cstate="print"/>
          <a:srcRect/>
          <a:stretch>
            <a:fillRect/>
          </a:stretch>
        </p:blipFill>
        <p:spPr bwMode="auto">
          <a:xfrm>
            <a:off x="381000" y="381000"/>
            <a:ext cx="1827213" cy="1827213"/>
          </a:xfrm>
          <a:prstGeom prst="rect">
            <a:avLst/>
          </a:prstGeom>
          <a:noFill/>
        </p:spPr>
      </p:pic>
      <p:pic>
        <p:nvPicPr>
          <p:cNvPr id="51210" name="Picture 10" descr="MCj03554450000[1]"/>
          <p:cNvPicPr>
            <a:picLocks noChangeAspect="1" noChangeArrowheads="1"/>
          </p:cNvPicPr>
          <p:nvPr/>
        </p:nvPicPr>
        <p:blipFill>
          <a:blip r:embed="rId5" cstate="print"/>
          <a:srcRect/>
          <a:stretch>
            <a:fillRect/>
          </a:stretch>
        </p:blipFill>
        <p:spPr bwMode="auto">
          <a:xfrm>
            <a:off x="7391400" y="228600"/>
            <a:ext cx="1277938" cy="1801813"/>
          </a:xfrm>
          <a:prstGeom prst="rect">
            <a:avLst/>
          </a:prstGeom>
          <a:noFill/>
        </p:spPr>
      </p:pic>
      <p:pic>
        <p:nvPicPr>
          <p:cNvPr id="51213" name="Picture 13" descr="MPj03417710000[1]"/>
          <p:cNvPicPr>
            <a:picLocks noChangeAspect="1" noChangeArrowheads="1"/>
          </p:cNvPicPr>
          <p:nvPr/>
        </p:nvPicPr>
        <p:blipFill>
          <a:blip r:embed="rId6" cstate="print"/>
          <a:srcRect/>
          <a:stretch>
            <a:fillRect/>
          </a:stretch>
        </p:blipFill>
        <p:spPr bwMode="auto">
          <a:xfrm>
            <a:off x="3200400" y="3429000"/>
            <a:ext cx="2514600" cy="3124200"/>
          </a:xfrm>
          <a:prstGeom prst="rect">
            <a:avLst/>
          </a:prstGeom>
          <a:noFill/>
        </p:spPr>
      </p:pic>
      <p:pic>
        <p:nvPicPr>
          <p:cNvPr id="51215" name="Picture 15" descr="MPj01788210000[1]"/>
          <p:cNvPicPr>
            <a:picLocks noChangeAspect="1" noChangeArrowheads="1"/>
          </p:cNvPicPr>
          <p:nvPr/>
        </p:nvPicPr>
        <p:blipFill>
          <a:blip r:embed="rId7" cstate="print"/>
          <a:srcRect/>
          <a:stretch>
            <a:fillRect/>
          </a:stretch>
        </p:blipFill>
        <p:spPr bwMode="auto">
          <a:xfrm>
            <a:off x="0" y="4495800"/>
            <a:ext cx="1752600" cy="2362200"/>
          </a:xfrm>
          <a:prstGeom prst="rect">
            <a:avLst/>
          </a:prstGeom>
          <a:noFill/>
        </p:spPr>
      </p:pic>
      <p:pic>
        <p:nvPicPr>
          <p:cNvPr id="51218" name="Picture 18" descr="MCBD09667_0000[1]"/>
          <p:cNvPicPr>
            <a:picLocks noChangeAspect="1" noChangeArrowheads="1"/>
          </p:cNvPicPr>
          <p:nvPr/>
        </p:nvPicPr>
        <p:blipFill>
          <a:blip r:embed="rId8" cstate="print"/>
          <a:srcRect/>
          <a:stretch>
            <a:fillRect/>
          </a:stretch>
        </p:blipFill>
        <p:spPr bwMode="auto">
          <a:xfrm>
            <a:off x="2895600" y="304800"/>
            <a:ext cx="1809750" cy="1131888"/>
          </a:xfrm>
          <a:prstGeom prst="rect">
            <a:avLst/>
          </a:prstGeom>
          <a:noFill/>
        </p:spPr>
      </p:pic>
      <p:pic>
        <p:nvPicPr>
          <p:cNvPr id="51219" name="Picture 19" descr="MCPE07263_0000[1]"/>
          <p:cNvPicPr>
            <a:picLocks noChangeAspect="1" noChangeArrowheads="1"/>
          </p:cNvPicPr>
          <p:nvPr/>
        </p:nvPicPr>
        <p:blipFill>
          <a:blip r:embed="rId9" cstate="print"/>
          <a:srcRect/>
          <a:stretch>
            <a:fillRect/>
          </a:stretch>
        </p:blipFill>
        <p:spPr bwMode="auto">
          <a:xfrm>
            <a:off x="304800" y="2362200"/>
            <a:ext cx="1701800" cy="1782763"/>
          </a:xfrm>
          <a:prstGeom prst="rect">
            <a:avLst/>
          </a:prstGeom>
          <a:noFill/>
        </p:spPr>
      </p:pic>
      <p:pic>
        <p:nvPicPr>
          <p:cNvPr id="51221" name="Picture 21" descr="MPj01788220000[1]"/>
          <p:cNvPicPr>
            <a:picLocks noChangeAspect="1" noChangeArrowheads="1"/>
          </p:cNvPicPr>
          <p:nvPr/>
        </p:nvPicPr>
        <p:blipFill>
          <a:blip r:embed="rId10" cstate="print"/>
          <a:srcRect/>
          <a:stretch>
            <a:fillRect/>
          </a:stretch>
        </p:blipFill>
        <p:spPr bwMode="auto">
          <a:xfrm>
            <a:off x="5257800" y="0"/>
            <a:ext cx="1524000" cy="2286000"/>
          </a:xfrm>
          <a:prstGeom prst="rect">
            <a:avLst/>
          </a:prstGeom>
          <a:noFill/>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heel(4)">
                                      <p:cBhvr>
                                        <p:cTn id="7" dur="20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51203">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xit" presetSubtype="16" fill="hold" nodeType="clickEffect">
                                  <p:stCondLst>
                                    <p:cond delay="0"/>
                                  </p:stCondLst>
                                  <p:childTnLst>
                                    <p:animEffect transition="out" filter="diamond(in)">
                                      <p:cBhvr>
                                        <p:cTn id="15" dur="2000"/>
                                        <p:tgtEl>
                                          <p:spTgt spid="51203">
                                            <p:txEl>
                                              <p:pRg st="0" end="0"/>
                                            </p:txEl>
                                          </p:spTgt>
                                        </p:tgtEl>
                                      </p:cBhvr>
                                    </p:animEffect>
                                    <p:set>
                                      <p:cBhvr>
                                        <p:cTn id="16" dur="1" fill="hold">
                                          <p:stCondLst>
                                            <p:cond delay="1999"/>
                                          </p:stCondLst>
                                        </p:cTn>
                                        <p:tgtEl>
                                          <p:spTgt spid="5120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2" name="Text Box 20"/>
          <p:cNvSpPr txBox="1">
            <a:spLocks noChangeArrowheads="1"/>
          </p:cNvSpPr>
          <p:nvPr/>
        </p:nvSpPr>
        <p:spPr bwMode="auto">
          <a:xfrm>
            <a:off x="304800" y="2209800"/>
            <a:ext cx="7315200" cy="457200"/>
          </a:xfrm>
          <a:prstGeom prst="rect">
            <a:avLst/>
          </a:prstGeom>
          <a:noFill/>
          <a:ln w="9525">
            <a:noFill/>
            <a:miter lim="800000"/>
            <a:headEnd/>
            <a:tailEnd/>
          </a:ln>
          <a:effectLst/>
        </p:spPr>
        <p:txBody>
          <a:bodyPr>
            <a:spAutoFit/>
          </a:bodyPr>
          <a:lstStyle/>
          <a:p>
            <a:pPr>
              <a:spcBef>
                <a:spcPct val="50000"/>
              </a:spcBef>
            </a:pPr>
            <a:r>
              <a:rPr lang="en-US" b="1"/>
              <a:t>NICOTINE</a:t>
            </a:r>
            <a:r>
              <a:rPr lang="en-US"/>
              <a:t> – addictive stimulant found in tobacco.</a:t>
            </a:r>
            <a:r>
              <a:rPr lang="en-US">
                <a:latin typeface="Modern No. 20" pitchFamily="18" charset="0"/>
              </a:rPr>
              <a:t>  </a:t>
            </a:r>
          </a:p>
        </p:txBody>
      </p:sp>
      <p:sp>
        <p:nvSpPr>
          <p:cNvPr id="13333" name="Text Box 21"/>
          <p:cNvSpPr txBox="1">
            <a:spLocks noChangeArrowheads="1"/>
          </p:cNvSpPr>
          <p:nvPr/>
        </p:nvSpPr>
        <p:spPr bwMode="auto">
          <a:xfrm>
            <a:off x="304800" y="3200400"/>
            <a:ext cx="7620000" cy="822325"/>
          </a:xfrm>
          <a:prstGeom prst="rect">
            <a:avLst/>
          </a:prstGeom>
          <a:noFill/>
          <a:ln w="9525">
            <a:noFill/>
            <a:miter lim="800000"/>
            <a:headEnd/>
            <a:tailEnd/>
          </a:ln>
          <a:effectLst/>
        </p:spPr>
        <p:txBody>
          <a:bodyPr>
            <a:spAutoFit/>
          </a:bodyPr>
          <a:lstStyle/>
          <a:p>
            <a:pPr>
              <a:spcBef>
                <a:spcPct val="50000"/>
              </a:spcBef>
            </a:pPr>
            <a:r>
              <a:rPr lang="en-US" b="1"/>
              <a:t>STIMULANT</a:t>
            </a:r>
            <a:r>
              <a:rPr lang="en-US"/>
              <a:t> – increase functions of the Central Nervous System.  </a:t>
            </a:r>
          </a:p>
        </p:txBody>
      </p:sp>
      <p:sp>
        <p:nvSpPr>
          <p:cNvPr id="13334" name="Text Box 22"/>
          <p:cNvSpPr txBox="1">
            <a:spLocks noChangeArrowheads="1"/>
          </p:cNvSpPr>
          <p:nvPr/>
        </p:nvSpPr>
        <p:spPr bwMode="auto">
          <a:xfrm>
            <a:off x="1600200" y="4419600"/>
            <a:ext cx="8229600" cy="457200"/>
          </a:xfrm>
          <a:prstGeom prst="rect">
            <a:avLst/>
          </a:prstGeom>
          <a:noFill/>
          <a:ln w="9525">
            <a:noFill/>
            <a:miter lim="800000"/>
            <a:headEnd/>
            <a:tailEnd/>
          </a:ln>
          <a:effectLst/>
        </p:spPr>
        <p:txBody>
          <a:bodyPr>
            <a:spAutoFit/>
          </a:bodyPr>
          <a:lstStyle/>
          <a:p>
            <a:pPr>
              <a:spcBef>
                <a:spcPct val="50000"/>
              </a:spcBef>
            </a:pPr>
            <a:r>
              <a:rPr lang="en-US" b="1"/>
              <a:t>CARCINOGENS</a:t>
            </a:r>
            <a:r>
              <a:rPr lang="en-US"/>
              <a:t> – cancer causing agents.  </a:t>
            </a:r>
          </a:p>
        </p:txBody>
      </p:sp>
      <p:sp>
        <p:nvSpPr>
          <p:cNvPr id="13335" name="Text Box 23"/>
          <p:cNvSpPr txBox="1">
            <a:spLocks noChangeArrowheads="1"/>
          </p:cNvSpPr>
          <p:nvPr/>
        </p:nvSpPr>
        <p:spPr bwMode="auto">
          <a:xfrm>
            <a:off x="228600" y="5410200"/>
            <a:ext cx="8915400" cy="822325"/>
          </a:xfrm>
          <a:prstGeom prst="rect">
            <a:avLst/>
          </a:prstGeom>
          <a:noFill/>
          <a:ln w="9525">
            <a:noFill/>
            <a:miter lim="800000"/>
            <a:headEnd/>
            <a:tailEnd/>
          </a:ln>
          <a:effectLst/>
        </p:spPr>
        <p:txBody>
          <a:bodyPr>
            <a:spAutoFit/>
          </a:bodyPr>
          <a:lstStyle/>
          <a:p>
            <a:pPr>
              <a:spcBef>
                <a:spcPct val="50000"/>
              </a:spcBef>
            </a:pPr>
            <a:r>
              <a:rPr lang="en-US" b="1"/>
              <a:t>CHEWING TOBACCO</a:t>
            </a:r>
            <a:r>
              <a:rPr lang="en-US"/>
              <a:t> – held between cheek and gum &amp; absorbed through the blood stream.  </a:t>
            </a:r>
          </a:p>
        </p:txBody>
      </p:sp>
      <p:sp>
        <p:nvSpPr>
          <p:cNvPr id="13336" name="WordArt 24"/>
          <p:cNvSpPr>
            <a:spLocks noChangeArrowheads="1" noChangeShapeType="1" noTextEdit="1"/>
          </p:cNvSpPr>
          <p:nvPr/>
        </p:nvSpPr>
        <p:spPr bwMode="auto">
          <a:xfrm>
            <a:off x="1371600" y="304800"/>
            <a:ext cx="6553200" cy="1409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TOBACCO NOTES</a:t>
            </a:r>
          </a:p>
        </p:txBody>
      </p:sp>
      <p:pic>
        <p:nvPicPr>
          <p:cNvPr id="13337" name="Picture 25" descr="hh00887_"/>
          <p:cNvPicPr>
            <a:picLocks noChangeAspect="1" noChangeArrowheads="1"/>
          </p:cNvPicPr>
          <p:nvPr/>
        </p:nvPicPr>
        <p:blipFill>
          <a:blip r:embed="rId2" cstate="print"/>
          <a:srcRect/>
          <a:stretch>
            <a:fillRect/>
          </a:stretch>
        </p:blipFill>
        <p:spPr bwMode="auto">
          <a:xfrm>
            <a:off x="7467600" y="3276600"/>
            <a:ext cx="1344613" cy="2151063"/>
          </a:xfrm>
          <a:prstGeom prst="rect">
            <a:avLst/>
          </a:prstGeom>
          <a:noFill/>
        </p:spPr>
      </p:pic>
      <p:pic>
        <p:nvPicPr>
          <p:cNvPr id="13338" name="Picture 26" descr="bd00024_"/>
          <p:cNvPicPr>
            <a:picLocks noChangeAspect="1" noChangeArrowheads="1"/>
          </p:cNvPicPr>
          <p:nvPr/>
        </p:nvPicPr>
        <p:blipFill>
          <a:blip r:embed="rId3" cstate="print"/>
          <a:srcRect/>
          <a:stretch>
            <a:fillRect/>
          </a:stretch>
        </p:blipFill>
        <p:spPr bwMode="auto">
          <a:xfrm>
            <a:off x="0" y="4114800"/>
            <a:ext cx="1524000" cy="1244600"/>
          </a:xfrm>
          <a:prstGeom prst="rect">
            <a:avLst/>
          </a:prstGeom>
          <a:noFill/>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36"/>
                                        </p:tgtEl>
                                        <p:attrNameLst>
                                          <p:attrName>style.visibility</p:attrName>
                                        </p:attrNameLst>
                                      </p:cBhvr>
                                      <p:to>
                                        <p:strVal val="visible"/>
                                      </p:to>
                                    </p:set>
                                    <p:animEffect transition="in" filter="blinds(horizontal)">
                                      <p:cBhvr>
                                        <p:cTn id="7" dur="500"/>
                                        <p:tgtEl>
                                          <p:spTgt spid="1333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332"/>
                                        </p:tgtEl>
                                        <p:attrNameLst>
                                          <p:attrName>style.visibility</p:attrName>
                                        </p:attrNameLst>
                                      </p:cBhvr>
                                      <p:to>
                                        <p:strVal val="visible"/>
                                      </p:to>
                                    </p:set>
                                    <p:animEffect transition="in" filter="box(in)">
                                      <p:cBhvr>
                                        <p:cTn id="12" dur="500"/>
                                        <p:tgtEl>
                                          <p:spTgt spid="1333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33"/>
                                        </p:tgtEl>
                                        <p:attrNameLst>
                                          <p:attrName>style.visibility</p:attrName>
                                        </p:attrNameLst>
                                      </p:cBhvr>
                                      <p:to>
                                        <p:strVal val="visible"/>
                                      </p:to>
                                    </p:set>
                                    <p:animEffect transition="in" filter="checkerboard(across)">
                                      <p:cBhvr>
                                        <p:cTn id="17" dur="500"/>
                                        <p:tgtEl>
                                          <p:spTgt spid="13333"/>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13334"/>
                                        </p:tgtEl>
                                        <p:attrNameLst>
                                          <p:attrName>style.visibility</p:attrName>
                                        </p:attrNameLst>
                                      </p:cBhvr>
                                      <p:to>
                                        <p:strVal val="visible"/>
                                      </p:to>
                                    </p:set>
                                    <p:anim calcmode="lin" valueType="num">
                                      <p:cBhvr additive="base">
                                        <p:cTn id="22" dur="500" fill="hold"/>
                                        <p:tgtEl>
                                          <p:spTgt spid="13334"/>
                                        </p:tgtEl>
                                        <p:attrNameLst>
                                          <p:attrName>ppt_x</p:attrName>
                                        </p:attrNameLst>
                                      </p:cBhvr>
                                      <p:tavLst>
                                        <p:tav tm="0">
                                          <p:val>
                                            <p:strVal val="#ppt_x"/>
                                          </p:val>
                                        </p:tav>
                                        <p:tav tm="100000">
                                          <p:val>
                                            <p:strVal val="#ppt_x"/>
                                          </p:val>
                                        </p:tav>
                                      </p:tavLst>
                                    </p:anim>
                                    <p:anim calcmode="lin" valueType="num">
                                      <p:cBhvr additive="base">
                                        <p:cTn id="23" dur="500" fill="hold"/>
                                        <p:tgtEl>
                                          <p:spTgt spid="1333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13335"/>
                                        </p:tgtEl>
                                        <p:attrNameLst>
                                          <p:attrName>style.visibility</p:attrName>
                                        </p:attrNameLst>
                                      </p:cBhvr>
                                      <p:to>
                                        <p:strVal val="visible"/>
                                      </p:to>
                                    </p:set>
                                    <p:animEffect transition="in" filter="diamond(in)">
                                      <p:cBhvr>
                                        <p:cTn id="28" dur="1000"/>
                                        <p:tgtEl>
                                          <p:spTgt spid="133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2" grpId="0"/>
      <p:bldP spid="13333" grpId="0"/>
      <p:bldP spid="13334" grpId="0"/>
      <p:bldP spid="13335" grpId="0"/>
      <p:bldP spid="1333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4" name="Text Box 8"/>
          <p:cNvSpPr txBox="1">
            <a:spLocks noChangeArrowheads="1"/>
          </p:cNvSpPr>
          <p:nvPr/>
        </p:nvSpPr>
        <p:spPr bwMode="auto">
          <a:xfrm>
            <a:off x="381000" y="381000"/>
            <a:ext cx="8001000" cy="822325"/>
          </a:xfrm>
          <a:prstGeom prst="rect">
            <a:avLst/>
          </a:prstGeom>
          <a:noFill/>
          <a:ln w="9525">
            <a:noFill/>
            <a:miter lim="800000"/>
            <a:headEnd/>
            <a:tailEnd/>
          </a:ln>
          <a:effectLst/>
        </p:spPr>
        <p:txBody>
          <a:bodyPr>
            <a:spAutoFit/>
          </a:bodyPr>
          <a:lstStyle/>
          <a:p>
            <a:pPr>
              <a:spcBef>
                <a:spcPct val="50000"/>
              </a:spcBef>
            </a:pPr>
            <a:r>
              <a:rPr lang="en-US" b="1"/>
              <a:t>PASSIVE SMOKE</a:t>
            </a:r>
            <a:r>
              <a:rPr lang="en-US"/>
              <a:t> – nonsmoker breathing smoke from someone else’s cigarette.  </a:t>
            </a:r>
          </a:p>
        </p:txBody>
      </p:sp>
      <p:sp>
        <p:nvSpPr>
          <p:cNvPr id="14345" name="Text Box 9"/>
          <p:cNvSpPr txBox="1">
            <a:spLocks noChangeArrowheads="1"/>
          </p:cNvSpPr>
          <p:nvPr/>
        </p:nvSpPr>
        <p:spPr bwMode="auto">
          <a:xfrm>
            <a:off x="457200" y="2743200"/>
            <a:ext cx="5257800" cy="822325"/>
          </a:xfrm>
          <a:prstGeom prst="rect">
            <a:avLst/>
          </a:prstGeom>
          <a:noFill/>
          <a:ln w="9525">
            <a:noFill/>
            <a:miter lim="800000"/>
            <a:headEnd/>
            <a:tailEnd/>
          </a:ln>
          <a:effectLst/>
        </p:spPr>
        <p:txBody>
          <a:bodyPr>
            <a:spAutoFit/>
          </a:bodyPr>
          <a:lstStyle/>
          <a:p>
            <a:pPr>
              <a:spcBef>
                <a:spcPct val="50000"/>
              </a:spcBef>
            </a:pPr>
            <a:r>
              <a:rPr lang="en-US" b="1"/>
              <a:t>MAINSTREAM SMOKE</a:t>
            </a:r>
            <a:r>
              <a:rPr lang="en-US"/>
              <a:t> – smoke that a smoker inhales.  </a:t>
            </a:r>
          </a:p>
        </p:txBody>
      </p:sp>
      <p:sp>
        <p:nvSpPr>
          <p:cNvPr id="14346" name="Text Box 10"/>
          <p:cNvSpPr txBox="1">
            <a:spLocks noChangeArrowheads="1"/>
          </p:cNvSpPr>
          <p:nvPr/>
        </p:nvSpPr>
        <p:spPr bwMode="auto">
          <a:xfrm>
            <a:off x="381000" y="5257800"/>
            <a:ext cx="8382000" cy="822325"/>
          </a:xfrm>
          <a:prstGeom prst="rect">
            <a:avLst/>
          </a:prstGeom>
          <a:noFill/>
          <a:ln w="9525">
            <a:noFill/>
            <a:miter lim="800000"/>
            <a:headEnd/>
            <a:tailEnd/>
          </a:ln>
          <a:effectLst/>
        </p:spPr>
        <p:txBody>
          <a:bodyPr>
            <a:spAutoFit/>
          </a:bodyPr>
          <a:lstStyle/>
          <a:p>
            <a:pPr>
              <a:spcBef>
                <a:spcPct val="50000"/>
              </a:spcBef>
            </a:pPr>
            <a:r>
              <a:rPr lang="en-US" b="1"/>
              <a:t>WITHDRAWAL</a:t>
            </a:r>
            <a:r>
              <a:rPr lang="en-US"/>
              <a:t> – what your body goes through when you are physically dependent on a drug and then suddenly taken off it.  </a:t>
            </a:r>
          </a:p>
        </p:txBody>
      </p:sp>
      <p:pic>
        <p:nvPicPr>
          <p:cNvPr id="14347" name="Picture 11" descr="pe07542_"/>
          <p:cNvPicPr>
            <a:picLocks noChangeAspect="1" noChangeArrowheads="1"/>
          </p:cNvPicPr>
          <p:nvPr/>
        </p:nvPicPr>
        <p:blipFill>
          <a:blip r:embed="rId2" cstate="print"/>
          <a:srcRect/>
          <a:stretch>
            <a:fillRect/>
          </a:stretch>
        </p:blipFill>
        <p:spPr bwMode="auto">
          <a:xfrm>
            <a:off x="5454650" y="838200"/>
            <a:ext cx="3689350" cy="4343400"/>
          </a:xfrm>
          <a:prstGeom prst="rect">
            <a:avLst/>
          </a:prstGeom>
          <a:noFill/>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Effect transition="in" filter="dissolve">
                                      <p:cBhvr>
                                        <p:cTn id="7" dur="500"/>
                                        <p:tgtEl>
                                          <p:spTgt spid="1434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45"/>
                                        </p:tgtEl>
                                        <p:attrNameLst>
                                          <p:attrName>style.visibility</p:attrName>
                                        </p:attrNameLst>
                                      </p:cBhvr>
                                      <p:to>
                                        <p:strVal val="visible"/>
                                      </p:to>
                                    </p:set>
                                    <p:animEffect transition="in" filter="slide(fromBottom)">
                                      <p:cBhvr>
                                        <p:cTn id="12" dur="500"/>
                                        <p:tgtEl>
                                          <p:spTgt spid="1434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4346">
                                            <p:txEl>
                                              <p:pRg st="0" end="0"/>
                                            </p:txEl>
                                          </p:spTgt>
                                        </p:tgtEl>
                                        <p:attrNameLst>
                                          <p:attrName>style.visibility</p:attrName>
                                        </p:attrNameLst>
                                      </p:cBhvr>
                                      <p:to>
                                        <p:strVal val="visible"/>
                                      </p:to>
                                    </p:set>
                                    <p:animEffect transition="in" filter="wheel(4)">
                                      <p:cBhvr>
                                        <p:cTn id="17" dur="2000"/>
                                        <p:tgtEl>
                                          <p:spTgt spid="143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p:bldP spid="143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2514600" y="381000"/>
            <a:ext cx="3886200" cy="1219200"/>
          </a:xfrm>
          <a:prstGeom prst="rect">
            <a:avLst/>
          </a:prstGeom>
        </p:spPr>
        <p:txBody>
          <a:bodyPr wrap="none" fromWordArt="1">
            <a:prstTxWarp prst="textPlain">
              <a:avLst>
                <a:gd name="adj" fmla="val 50000"/>
              </a:avLst>
            </a:prstTxWarp>
          </a:bodyPr>
          <a:lstStyle/>
          <a:p>
            <a:pPr algn="ctr"/>
            <a:r>
              <a:rPr lang="en-US" sz="3600" kern="10">
                <a:ln w="9525">
                  <a:noFill/>
                  <a:round/>
                  <a:headEnd type="none" w="sm" len="sm"/>
                  <a:tailEnd type="none" w="sm" len="sm"/>
                </a:ln>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Tobacco</a:t>
            </a:r>
          </a:p>
        </p:txBody>
      </p:sp>
      <p:sp>
        <p:nvSpPr>
          <p:cNvPr id="2054" name="Text Box 6"/>
          <p:cNvSpPr txBox="1">
            <a:spLocks noChangeArrowheads="1"/>
          </p:cNvSpPr>
          <p:nvPr/>
        </p:nvSpPr>
        <p:spPr bwMode="auto">
          <a:xfrm>
            <a:off x="609600" y="2362200"/>
            <a:ext cx="8382000" cy="830997"/>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dirty="0"/>
              <a:t> Cigarette smoking </a:t>
            </a:r>
            <a:r>
              <a:rPr lang="en-US" dirty="0" smtClean="0"/>
              <a:t>is one of </a:t>
            </a:r>
            <a:r>
              <a:rPr lang="en-US" dirty="0"/>
              <a:t>the most important source of preventable morbidity and premature mortality in the US.  </a:t>
            </a:r>
          </a:p>
        </p:txBody>
      </p:sp>
      <p:sp>
        <p:nvSpPr>
          <p:cNvPr id="2055" name="Text Box 7"/>
          <p:cNvSpPr txBox="1">
            <a:spLocks noChangeArrowheads="1"/>
          </p:cNvSpPr>
          <p:nvPr/>
        </p:nvSpPr>
        <p:spPr bwMode="auto">
          <a:xfrm>
            <a:off x="381000" y="3352800"/>
            <a:ext cx="8610600" cy="457200"/>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dirty="0"/>
              <a:t> It is responsible for 30% of all deaths in developed countries.  </a:t>
            </a:r>
          </a:p>
        </p:txBody>
      </p:sp>
      <p:pic>
        <p:nvPicPr>
          <p:cNvPr id="2056" name="Picture 8" descr="BD00024_"/>
          <p:cNvPicPr>
            <a:picLocks noChangeAspect="1" noChangeArrowheads="1"/>
          </p:cNvPicPr>
          <p:nvPr/>
        </p:nvPicPr>
        <p:blipFill>
          <a:blip r:embed="rId2" cstate="print"/>
          <a:srcRect/>
          <a:stretch>
            <a:fillRect/>
          </a:stretch>
        </p:blipFill>
        <p:spPr bwMode="auto">
          <a:xfrm>
            <a:off x="3429000" y="4343400"/>
            <a:ext cx="2514600" cy="2054225"/>
          </a:xfrm>
          <a:prstGeom prst="rect">
            <a:avLst/>
          </a:prstGeom>
          <a:noFill/>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0-#ppt_w/2"/>
                                          </p:val>
                                        </p:tav>
                                        <p:tav tm="100000">
                                          <p:val>
                                            <p:strVal val="#ppt_x"/>
                                          </p:val>
                                        </p:tav>
                                      </p:tavLst>
                                    </p:anim>
                                    <p:anim calcmode="lin" valueType="num">
                                      <p:cBhvr additive="base">
                                        <p:cTn id="8"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056"/>
                                        </p:tgtEl>
                                        <p:attrNameLst>
                                          <p:attrName>style.visibility</p:attrName>
                                        </p:attrNameLst>
                                      </p:cBhvr>
                                      <p:to>
                                        <p:strVal val="visible"/>
                                      </p:to>
                                    </p:set>
                                    <p:anim calcmode="lin" valueType="num">
                                      <p:cBhvr additive="base">
                                        <p:cTn id="13" dur="500" fill="hold"/>
                                        <p:tgtEl>
                                          <p:spTgt spid="2056"/>
                                        </p:tgtEl>
                                        <p:attrNameLst>
                                          <p:attrName>ppt_x</p:attrName>
                                        </p:attrNameLst>
                                      </p:cBhvr>
                                      <p:tavLst>
                                        <p:tav tm="0">
                                          <p:val>
                                            <p:strVal val="1+#ppt_w/2"/>
                                          </p:val>
                                        </p:tav>
                                        <p:tav tm="100000">
                                          <p:val>
                                            <p:strVal val="#ppt_x"/>
                                          </p:val>
                                        </p:tav>
                                      </p:tavLst>
                                    </p:anim>
                                    <p:anim calcmode="lin" valueType="num">
                                      <p:cBhvr additive="base">
                                        <p:cTn id="14" dur="500" fill="hold"/>
                                        <p:tgtEl>
                                          <p:spTgt spid="205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2054"/>
                                        </p:tgtEl>
                                        <p:attrNameLst>
                                          <p:attrName>style.visibility</p:attrName>
                                        </p:attrNameLst>
                                      </p:cBhvr>
                                      <p:to>
                                        <p:strVal val="visible"/>
                                      </p:to>
                                    </p:set>
                                    <p:anim calcmode="lin" valueType="num">
                                      <p:cBhvr additive="base">
                                        <p:cTn id="19" dur="500" fill="hold"/>
                                        <p:tgtEl>
                                          <p:spTgt spid="2054"/>
                                        </p:tgtEl>
                                        <p:attrNameLst>
                                          <p:attrName>ppt_x</p:attrName>
                                        </p:attrNameLst>
                                      </p:cBhvr>
                                      <p:tavLst>
                                        <p:tav tm="0">
                                          <p:val>
                                            <p:strVal val="0-#ppt_w/2"/>
                                          </p:val>
                                        </p:tav>
                                        <p:tav tm="100000">
                                          <p:val>
                                            <p:strVal val="#ppt_x"/>
                                          </p:val>
                                        </p:tav>
                                      </p:tavLst>
                                    </p:anim>
                                    <p:anim calcmode="lin" valueType="num">
                                      <p:cBhvr additive="base">
                                        <p:cTn id="20"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055"/>
                                        </p:tgtEl>
                                        <p:attrNameLst>
                                          <p:attrName>style.visibility</p:attrName>
                                        </p:attrNameLst>
                                      </p:cBhvr>
                                      <p:to>
                                        <p:strVal val="visible"/>
                                      </p:to>
                                    </p:set>
                                    <p:anim calcmode="lin" valueType="num">
                                      <p:cBhvr additive="base">
                                        <p:cTn id="25" dur="500" fill="hold"/>
                                        <p:tgtEl>
                                          <p:spTgt spid="2055"/>
                                        </p:tgtEl>
                                        <p:attrNameLst>
                                          <p:attrName>ppt_x</p:attrName>
                                        </p:attrNameLst>
                                      </p:cBhvr>
                                      <p:tavLst>
                                        <p:tav tm="0">
                                          <p:val>
                                            <p:strVal val="1+#ppt_w/2"/>
                                          </p:val>
                                        </p:tav>
                                        <p:tav tm="100000">
                                          <p:val>
                                            <p:strVal val="#ppt_x"/>
                                          </p:val>
                                        </p:tav>
                                      </p:tavLst>
                                    </p:anim>
                                    <p:anim calcmode="lin" valueType="num">
                                      <p:cBhvr additive="base">
                                        <p:cTn id="26"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2054" grpId="0" autoUpdateAnimBg="0"/>
      <p:bldP spid="205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WordArt 4"/>
          <p:cNvSpPr>
            <a:spLocks noChangeArrowheads="1" noChangeShapeType="1" noTextEdit="1"/>
          </p:cNvSpPr>
          <p:nvPr/>
        </p:nvSpPr>
        <p:spPr bwMode="auto">
          <a:xfrm>
            <a:off x="2590800" y="152400"/>
            <a:ext cx="3962400" cy="1295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FFFFFF"/>
                </a:solidFill>
                <a:latin typeface="Arial Black"/>
              </a:rPr>
              <a:t>Adolescents</a:t>
            </a:r>
          </a:p>
        </p:txBody>
      </p:sp>
      <p:sp>
        <p:nvSpPr>
          <p:cNvPr id="5125" name="Text Box 5"/>
          <p:cNvSpPr txBox="1">
            <a:spLocks noChangeArrowheads="1"/>
          </p:cNvSpPr>
          <p:nvPr/>
        </p:nvSpPr>
        <p:spPr bwMode="auto">
          <a:xfrm>
            <a:off x="533400" y="2057400"/>
            <a:ext cx="7467600" cy="457200"/>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82% of smokers begin before the age of 21.  </a:t>
            </a:r>
          </a:p>
        </p:txBody>
      </p:sp>
      <p:sp>
        <p:nvSpPr>
          <p:cNvPr id="5126" name="Text Box 6"/>
          <p:cNvSpPr txBox="1">
            <a:spLocks noChangeArrowheads="1"/>
          </p:cNvSpPr>
          <p:nvPr/>
        </p:nvSpPr>
        <p:spPr bwMode="auto">
          <a:xfrm>
            <a:off x="457200" y="2743200"/>
            <a:ext cx="8153400" cy="1187450"/>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After 5 cigarettes, 70% of kids become long-term smokers.  The tobacco industry knows this and that’s why they give away free samples at places that kids frequent.  </a:t>
            </a:r>
          </a:p>
        </p:txBody>
      </p:sp>
      <p:sp>
        <p:nvSpPr>
          <p:cNvPr id="5127" name="Text Box 7"/>
          <p:cNvSpPr txBox="1">
            <a:spLocks noChangeArrowheads="1"/>
          </p:cNvSpPr>
          <p:nvPr/>
        </p:nvSpPr>
        <p:spPr bwMode="auto">
          <a:xfrm>
            <a:off x="457200" y="4038600"/>
            <a:ext cx="8839200" cy="457200"/>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9 out of 10 kids would rather not date a smoker.  </a:t>
            </a:r>
          </a:p>
        </p:txBody>
      </p:sp>
      <p:sp>
        <p:nvSpPr>
          <p:cNvPr id="5128" name="Text Box 8"/>
          <p:cNvSpPr txBox="1">
            <a:spLocks noChangeArrowheads="1"/>
          </p:cNvSpPr>
          <p:nvPr/>
        </p:nvSpPr>
        <p:spPr bwMode="auto">
          <a:xfrm>
            <a:off x="457200" y="4724400"/>
            <a:ext cx="8382000" cy="457200"/>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9 out of 10 kids start before age 18.  </a:t>
            </a:r>
          </a:p>
        </p:txBody>
      </p:sp>
      <p:sp>
        <p:nvSpPr>
          <p:cNvPr id="5129" name="Text Box 9"/>
          <p:cNvSpPr txBox="1">
            <a:spLocks noChangeArrowheads="1"/>
          </p:cNvSpPr>
          <p:nvPr/>
        </p:nvSpPr>
        <p:spPr bwMode="auto">
          <a:xfrm>
            <a:off x="457200" y="5334000"/>
            <a:ext cx="8077200" cy="457200"/>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6 out of 10 kids start before age 14.  </a:t>
            </a:r>
          </a:p>
        </p:txBody>
      </p:sp>
      <p:sp>
        <p:nvSpPr>
          <p:cNvPr id="5130" name="Text Box 10"/>
          <p:cNvSpPr txBox="1">
            <a:spLocks noChangeArrowheads="1"/>
          </p:cNvSpPr>
          <p:nvPr/>
        </p:nvSpPr>
        <p:spPr bwMode="auto">
          <a:xfrm>
            <a:off x="457200" y="5943600"/>
            <a:ext cx="7924800" cy="457200"/>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9 out of 10 adult smokers wish they could quit.  </a:t>
            </a:r>
          </a:p>
        </p:txBody>
      </p:sp>
      <p:pic>
        <p:nvPicPr>
          <p:cNvPr id="5131" name="Picture 11" descr="HM00181_"/>
          <p:cNvPicPr>
            <a:picLocks noChangeAspect="1" noChangeArrowheads="1"/>
          </p:cNvPicPr>
          <p:nvPr/>
        </p:nvPicPr>
        <p:blipFill>
          <a:blip r:embed="rId2" cstate="print"/>
          <a:srcRect/>
          <a:stretch>
            <a:fillRect/>
          </a:stretch>
        </p:blipFill>
        <p:spPr bwMode="auto">
          <a:xfrm>
            <a:off x="6477000" y="4267200"/>
            <a:ext cx="2667000" cy="2130425"/>
          </a:xfrm>
          <a:prstGeom prst="rect">
            <a:avLst/>
          </a:prstGeom>
          <a:noFill/>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1000" fill="hold"/>
                                        <p:tgtEl>
                                          <p:spTgt spid="5124"/>
                                        </p:tgtEl>
                                        <p:attrNameLst>
                                          <p:attrName>ppt_w</p:attrName>
                                        </p:attrNameLst>
                                      </p:cBhvr>
                                      <p:tavLst>
                                        <p:tav tm="0">
                                          <p:val>
                                            <p:fltVal val="0"/>
                                          </p:val>
                                        </p:tav>
                                        <p:tav tm="100000">
                                          <p:val>
                                            <p:strVal val="#ppt_w"/>
                                          </p:val>
                                        </p:tav>
                                      </p:tavLst>
                                    </p:anim>
                                    <p:anim calcmode="lin" valueType="num">
                                      <p:cBhvr>
                                        <p:cTn id="8" dur="1000" fill="hold"/>
                                        <p:tgtEl>
                                          <p:spTgt spid="5124"/>
                                        </p:tgtEl>
                                        <p:attrNameLst>
                                          <p:attrName>ppt_h</p:attrName>
                                        </p:attrNameLst>
                                      </p:cBhvr>
                                      <p:tavLst>
                                        <p:tav tm="0">
                                          <p:val>
                                            <p:fltVal val="0"/>
                                          </p:val>
                                        </p:tav>
                                        <p:tav tm="100000">
                                          <p:val>
                                            <p:strVal val="#ppt_h"/>
                                          </p:val>
                                        </p:tav>
                                      </p:tavLst>
                                    </p:anim>
                                    <p:anim calcmode="lin" valueType="num">
                                      <p:cBhvr>
                                        <p:cTn id="9" dur="1000" fill="hold"/>
                                        <p:tgtEl>
                                          <p:spTgt spid="512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5131"/>
                                        </p:tgtEl>
                                        <p:attrNameLst>
                                          <p:attrName>style.visibility</p:attrName>
                                        </p:attrNameLst>
                                      </p:cBhvr>
                                      <p:to>
                                        <p:strVal val="visible"/>
                                      </p:to>
                                    </p:set>
                                    <p:anim calcmode="lin" valueType="num">
                                      <p:cBhvr additive="base">
                                        <p:cTn id="15" dur="500" fill="hold"/>
                                        <p:tgtEl>
                                          <p:spTgt spid="5131"/>
                                        </p:tgtEl>
                                        <p:attrNameLst>
                                          <p:attrName>ppt_x</p:attrName>
                                        </p:attrNameLst>
                                      </p:cBhvr>
                                      <p:tavLst>
                                        <p:tav tm="0">
                                          <p:val>
                                            <p:strVal val="0-#ppt_w/2"/>
                                          </p:val>
                                        </p:tav>
                                        <p:tav tm="100000">
                                          <p:val>
                                            <p:strVal val="#ppt_x"/>
                                          </p:val>
                                        </p:tav>
                                      </p:tavLst>
                                    </p:anim>
                                    <p:anim calcmode="lin" valueType="num">
                                      <p:cBhvr additive="base">
                                        <p:cTn id="16" dur="500" fill="hold"/>
                                        <p:tgtEl>
                                          <p:spTgt spid="5131"/>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5125"/>
                                        </p:tgtEl>
                                        <p:attrNameLst>
                                          <p:attrName>style.visibility</p:attrName>
                                        </p:attrNameLst>
                                      </p:cBhvr>
                                      <p:to>
                                        <p:strVal val="visible"/>
                                      </p:to>
                                    </p:set>
                                    <p:animEffect transition="in" filter="wipe(up)">
                                      <p:cBhvr>
                                        <p:cTn id="21" dur="500"/>
                                        <p:tgtEl>
                                          <p:spTgt spid="512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5126"/>
                                        </p:tgtEl>
                                        <p:attrNameLst>
                                          <p:attrName>style.visibility</p:attrName>
                                        </p:attrNameLst>
                                      </p:cBhvr>
                                      <p:to>
                                        <p:strVal val="visible"/>
                                      </p:to>
                                    </p:set>
                                    <p:animEffect transition="in" filter="wipe(right)">
                                      <p:cBhvr>
                                        <p:cTn id="26" dur="500"/>
                                        <p:tgtEl>
                                          <p:spTgt spid="512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127"/>
                                        </p:tgtEl>
                                        <p:attrNameLst>
                                          <p:attrName>style.visibility</p:attrName>
                                        </p:attrNameLst>
                                      </p:cBhvr>
                                      <p:to>
                                        <p:strVal val="visible"/>
                                      </p:to>
                                    </p:set>
                                    <p:animEffect transition="in" filter="wipe(left)">
                                      <p:cBhvr>
                                        <p:cTn id="31" dur="500"/>
                                        <p:tgtEl>
                                          <p:spTgt spid="512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128"/>
                                        </p:tgtEl>
                                        <p:attrNameLst>
                                          <p:attrName>style.visibility</p:attrName>
                                        </p:attrNameLst>
                                      </p:cBhvr>
                                      <p:to>
                                        <p:strVal val="visible"/>
                                      </p:to>
                                    </p:set>
                                    <p:animEffect transition="in" filter="wipe(left)">
                                      <p:cBhvr>
                                        <p:cTn id="36" dur="500"/>
                                        <p:tgtEl>
                                          <p:spTgt spid="512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5129"/>
                                        </p:tgtEl>
                                        <p:attrNameLst>
                                          <p:attrName>style.visibility</p:attrName>
                                        </p:attrNameLst>
                                      </p:cBhvr>
                                      <p:to>
                                        <p:strVal val="visible"/>
                                      </p:to>
                                    </p:set>
                                    <p:animEffect transition="in" filter="wipe(down)">
                                      <p:cBhvr>
                                        <p:cTn id="41" dur="500"/>
                                        <p:tgtEl>
                                          <p:spTgt spid="512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5130"/>
                                        </p:tgtEl>
                                        <p:attrNameLst>
                                          <p:attrName>style.visibility</p:attrName>
                                        </p:attrNameLst>
                                      </p:cBhvr>
                                      <p:to>
                                        <p:strVal val="visible"/>
                                      </p:to>
                                    </p:set>
                                    <p:animEffect transition="in" filter="wipe(up)">
                                      <p:cBhvr>
                                        <p:cTn id="46" dur="500"/>
                                        <p:tgtEl>
                                          <p:spTgt spid="5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5" grpId="0" autoUpdateAnimBg="0"/>
      <p:bldP spid="5126" grpId="0" autoUpdateAnimBg="0"/>
      <p:bldP spid="5127" grpId="0" autoUpdateAnimBg="0"/>
      <p:bldP spid="5128" grpId="0" autoUpdateAnimBg="0"/>
      <p:bldP spid="5129" grpId="0" autoUpdateAnimBg="0"/>
      <p:bldP spid="513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WordArt 4"/>
          <p:cNvSpPr>
            <a:spLocks noChangeArrowheads="1" noChangeShapeType="1" noTextEdit="1"/>
          </p:cNvSpPr>
          <p:nvPr/>
        </p:nvSpPr>
        <p:spPr bwMode="auto">
          <a:xfrm>
            <a:off x="2286000" y="304800"/>
            <a:ext cx="4572000" cy="12573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FFFFFF"/>
                </a:solidFill>
                <a:latin typeface="Arial Black"/>
              </a:rPr>
              <a:t>Women</a:t>
            </a:r>
          </a:p>
        </p:txBody>
      </p:sp>
      <p:sp>
        <p:nvSpPr>
          <p:cNvPr id="1029" name="Text Box 5"/>
          <p:cNvSpPr txBox="1">
            <a:spLocks noChangeArrowheads="1"/>
          </p:cNvSpPr>
          <p:nvPr/>
        </p:nvSpPr>
        <p:spPr bwMode="auto">
          <a:xfrm>
            <a:off x="533400" y="2667000"/>
            <a:ext cx="8077200" cy="3013075"/>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Women are beginning at a younger age and smoking more 	heavily. </a:t>
            </a:r>
          </a:p>
          <a:p>
            <a:pPr>
              <a:spcBef>
                <a:spcPct val="50000"/>
              </a:spcBef>
              <a:buFont typeface="Wingdings" pitchFamily="2" charset="2"/>
              <a:buChar char="Ø"/>
            </a:pPr>
            <a:r>
              <a:rPr lang="en-US">
                <a:solidFill>
                  <a:schemeClr val="hlink"/>
                </a:solidFill>
              </a:rPr>
              <a:t>5 years after they have their first menstrual period is the most 	dangerous.</a:t>
            </a:r>
          </a:p>
          <a:p>
            <a:pPr>
              <a:spcBef>
                <a:spcPct val="50000"/>
              </a:spcBef>
              <a:buFont typeface="Wingdings" pitchFamily="2" charset="2"/>
              <a:buChar char="Ø"/>
            </a:pPr>
            <a:r>
              <a:rPr lang="en-US">
                <a:solidFill>
                  <a:schemeClr val="hlink"/>
                </a:solidFill>
              </a:rPr>
              <a:t>During puberty the cells that make up the breast are 	developing so rapidly they are more susceptible to 	damage caused by the carcinogens in tobacco smoke. </a:t>
            </a:r>
          </a:p>
        </p:txBody>
      </p:sp>
      <p:sp>
        <p:nvSpPr>
          <p:cNvPr id="1030" name="Text Box 6"/>
          <p:cNvSpPr txBox="1">
            <a:spLocks noChangeArrowheads="1"/>
          </p:cNvSpPr>
          <p:nvPr/>
        </p:nvSpPr>
        <p:spPr bwMode="auto">
          <a:xfrm>
            <a:off x="457200" y="5715000"/>
            <a:ext cx="8458200" cy="822325"/>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Smoking is related to osteoporosis, spontaneous abortion, and 	placenta previa.  </a:t>
            </a:r>
          </a:p>
        </p:txBody>
      </p:sp>
      <p:pic>
        <p:nvPicPr>
          <p:cNvPr id="1032" name="Picture 8" descr="BD06084_"/>
          <p:cNvPicPr>
            <a:picLocks noChangeAspect="1" noChangeArrowheads="1"/>
          </p:cNvPicPr>
          <p:nvPr/>
        </p:nvPicPr>
        <p:blipFill>
          <a:blip r:embed="rId2" cstate="print"/>
          <a:srcRect/>
          <a:stretch>
            <a:fillRect/>
          </a:stretch>
        </p:blipFill>
        <p:spPr bwMode="auto">
          <a:xfrm>
            <a:off x="304800" y="533400"/>
            <a:ext cx="1943100" cy="2286000"/>
          </a:xfrm>
          <a:prstGeom prst="rect">
            <a:avLst/>
          </a:prstGeom>
          <a:noFill/>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7" dur="500"/>
                                        <p:tgtEl>
                                          <p:spTgt spid="10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9">
                                            <p:txEl>
                                              <p:pRg st="1" end="1"/>
                                            </p:txEl>
                                          </p:spTgt>
                                        </p:tgtEl>
                                        <p:attrNameLst>
                                          <p:attrName>style.visibility</p:attrName>
                                        </p:attrNameLst>
                                      </p:cBhvr>
                                      <p:to>
                                        <p:strVal val="visible"/>
                                      </p:to>
                                    </p:set>
                                    <p:animEffect transition="in" filter="dissolve">
                                      <p:cBhvr>
                                        <p:cTn id="12" dur="500"/>
                                        <p:tgtEl>
                                          <p:spTgt spid="1029">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029">
                                            <p:txEl>
                                              <p:pRg st="2" end="2"/>
                                            </p:txEl>
                                          </p:spTgt>
                                        </p:tgtEl>
                                        <p:attrNameLst>
                                          <p:attrName>style.visibility</p:attrName>
                                        </p:attrNameLst>
                                      </p:cBhvr>
                                      <p:to>
                                        <p:strVal val="visible"/>
                                      </p:to>
                                    </p:set>
                                    <p:animEffect transition="in" filter="dissolve">
                                      <p:cBhvr>
                                        <p:cTn id="15" dur="500"/>
                                        <p:tgtEl>
                                          <p:spTgt spid="102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030">
                                            <p:txEl>
                                              <p:pRg st="0" end="0"/>
                                            </p:txEl>
                                          </p:spTgt>
                                        </p:tgtEl>
                                        <p:attrNameLst>
                                          <p:attrName>style.visibility</p:attrName>
                                        </p:attrNameLst>
                                      </p:cBhvr>
                                      <p:to>
                                        <p:strVal val="visible"/>
                                      </p:to>
                                    </p:set>
                                    <p:animEffect transition="in" filter="box(in)">
                                      <p:cBhvr>
                                        <p:cTn id="20" dur="500"/>
                                        <p:tgtEl>
                                          <p:spTgt spid="10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5400">
                <a:latin typeface="Broadway" pitchFamily="82" charset="0"/>
              </a:rPr>
              <a:t>Men’s Health</a:t>
            </a:r>
          </a:p>
        </p:txBody>
      </p:sp>
      <p:sp>
        <p:nvSpPr>
          <p:cNvPr id="61443" name="Rectangle 3"/>
          <p:cNvSpPr>
            <a:spLocks noGrp="1" noChangeArrowheads="1"/>
          </p:cNvSpPr>
          <p:nvPr>
            <p:ph type="body" idx="1"/>
          </p:nvPr>
        </p:nvSpPr>
        <p:spPr/>
        <p:txBody>
          <a:bodyPr/>
          <a:lstStyle/>
          <a:p>
            <a:pPr algn="ctr">
              <a:lnSpc>
                <a:spcPct val="90000"/>
              </a:lnSpc>
              <a:buFontTx/>
              <a:buNone/>
            </a:pPr>
            <a:r>
              <a:rPr lang="en-US">
                <a:latin typeface="Snap ITC" pitchFamily="82" charset="0"/>
              </a:rPr>
              <a:t>Smoking affects men’s sexual function</a:t>
            </a:r>
          </a:p>
          <a:p>
            <a:pPr>
              <a:lnSpc>
                <a:spcPct val="90000"/>
              </a:lnSpc>
              <a:buFontTx/>
              <a:buNone/>
            </a:pPr>
            <a:r>
              <a:rPr lang="en-US"/>
              <a:t>		</a:t>
            </a:r>
            <a:r>
              <a:rPr lang="en-US" sz="2400"/>
              <a:t>Men who smoke a pack of cigarettes or more a day are 39% more likely to have erectile dysfunction compared with nonsmokers, according to a study published in the March issue of Tobacco Control.  Researchers also discovered that men who smoked a pack or less a day were 24% more likely to report difficulties maintaining an erection.</a:t>
            </a:r>
          </a:p>
          <a:p>
            <a:pPr algn="r">
              <a:lnSpc>
                <a:spcPct val="90000"/>
              </a:lnSpc>
              <a:buFontTx/>
              <a:buNone/>
            </a:pPr>
            <a:r>
              <a:rPr lang="en-US" sz="1600">
                <a:latin typeface="Castellar" pitchFamily="18" charset="0"/>
              </a:rPr>
              <a:t>-HEALTHDAY</a:t>
            </a:r>
          </a:p>
        </p:txBody>
      </p:sp>
      <p:pic>
        <p:nvPicPr>
          <p:cNvPr id="61444" name="Picture 4" descr="Cigg 200"/>
          <p:cNvPicPr>
            <a:picLocks noChangeAspect="1" noChangeArrowheads="1"/>
          </p:cNvPicPr>
          <p:nvPr/>
        </p:nvPicPr>
        <p:blipFill>
          <a:blip r:embed="rId2" cstate="print"/>
          <a:srcRect/>
          <a:stretch>
            <a:fillRect/>
          </a:stretch>
        </p:blipFill>
        <p:spPr bwMode="auto">
          <a:xfrm>
            <a:off x="152400" y="152400"/>
            <a:ext cx="1981200" cy="1712913"/>
          </a:xfrm>
          <a:prstGeom prst="rect">
            <a:avLst/>
          </a:prstGeom>
          <a:noFill/>
          <a:ln w="9525">
            <a:noFill/>
            <a:miter lim="800000"/>
            <a:headEnd/>
            <a:tailEnd/>
          </a:ln>
        </p:spPr>
      </p:pic>
    </p:spTree>
  </p:cSld>
  <p:clrMapOvr>
    <a:masterClrMapping/>
  </p:clrMapOvr>
  <p:transition spd="med">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4" name="Picture 10" descr="MCBS01091_0000[1]"/>
          <p:cNvPicPr>
            <a:picLocks noChangeAspect="1" noChangeArrowheads="1"/>
          </p:cNvPicPr>
          <p:nvPr/>
        </p:nvPicPr>
        <p:blipFill>
          <a:blip r:embed="rId2" cstate="print"/>
          <a:srcRect/>
          <a:stretch>
            <a:fillRect/>
          </a:stretch>
        </p:blipFill>
        <p:spPr bwMode="auto">
          <a:xfrm>
            <a:off x="6794500" y="4114800"/>
            <a:ext cx="2349500" cy="2743200"/>
          </a:xfrm>
          <a:prstGeom prst="rect">
            <a:avLst/>
          </a:prstGeom>
          <a:noFill/>
        </p:spPr>
      </p:pic>
      <p:sp>
        <p:nvSpPr>
          <p:cNvPr id="6148" name="WordArt 4"/>
          <p:cNvSpPr>
            <a:spLocks noChangeArrowheads="1" noChangeShapeType="1" noTextEdit="1"/>
          </p:cNvSpPr>
          <p:nvPr/>
        </p:nvSpPr>
        <p:spPr bwMode="auto">
          <a:xfrm>
            <a:off x="2895600" y="228600"/>
            <a:ext cx="2852738" cy="123825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FFFFFF"/>
                </a:solidFill>
                <a:latin typeface="Arial Black"/>
              </a:rPr>
              <a:t>Cost</a:t>
            </a:r>
          </a:p>
        </p:txBody>
      </p:sp>
      <p:sp>
        <p:nvSpPr>
          <p:cNvPr id="6149" name="Text Box 5"/>
          <p:cNvSpPr txBox="1">
            <a:spLocks noChangeArrowheads="1"/>
          </p:cNvSpPr>
          <p:nvPr/>
        </p:nvSpPr>
        <p:spPr bwMode="auto">
          <a:xfrm>
            <a:off x="457200" y="2057400"/>
            <a:ext cx="8458200" cy="822325"/>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The average lifetime medical costs for smokers exceed non-smokers by $6000.  </a:t>
            </a:r>
          </a:p>
        </p:txBody>
      </p:sp>
      <p:sp>
        <p:nvSpPr>
          <p:cNvPr id="6150" name="Text Box 6"/>
          <p:cNvSpPr txBox="1">
            <a:spLocks noChangeArrowheads="1"/>
          </p:cNvSpPr>
          <p:nvPr/>
        </p:nvSpPr>
        <p:spPr bwMode="auto">
          <a:xfrm>
            <a:off x="381000" y="3200400"/>
            <a:ext cx="8534400" cy="822325"/>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a:t> Smokers are absent from work an average of 6.5 more days per year.  </a:t>
            </a:r>
          </a:p>
        </p:txBody>
      </p:sp>
      <p:sp>
        <p:nvSpPr>
          <p:cNvPr id="6151" name="Text Box 7"/>
          <p:cNvSpPr txBox="1">
            <a:spLocks noChangeArrowheads="1"/>
          </p:cNvSpPr>
          <p:nvPr/>
        </p:nvSpPr>
        <p:spPr bwMode="auto">
          <a:xfrm>
            <a:off x="457200" y="4419600"/>
            <a:ext cx="8305800" cy="457200"/>
          </a:xfrm>
          <a:prstGeom prst="rect">
            <a:avLst/>
          </a:prstGeom>
          <a:noFill/>
          <a:ln w="12700">
            <a:noFill/>
            <a:miter lim="800000"/>
            <a:headEnd type="none" w="sm" len="sm"/>
            <a:tailEnd type="none" w="sm" len="sm"/>
          </a:ln>
          <a:effectLst/>
        </p:spPr>
        <p:txBody>
          <a:bodyPr>
            <a:spAutoFit/>
          </a:bodyPr>
          <a:lstStyle/>
          <a:p>
            <a:pPr>
              <a:spcBef>
                <a:spcPct val="50000"/>
              </a:spcBef>
              <a:buFontTx/>
              <a:buChar char="•"/>
            </a:pPr>
            <a:r>
              <a:rPr lang="en-US" dirty="0"/>
              <a:t> The average smoker spends over $1000 per year on cigarettes.  </a:t>
            </a:r>
          </a:p>
        </p:txBody>
      </p:sp>
      <p:pic>
        <p:nvPicPr>
          <p:cNvPr id="6152" name="Picture 8" descr="BD04896_"/>
          <p:cNvPicPr>
            <a:picLocks noChangeAspect="1" noChangeArrowheads="1"/>
          </p:cNvPicPr>
          <p:nvPr/>
        </p:nvPicPr>
        <p:blipFill>
          <a:blip r:embed="rId3" cstate="print"/>
          <a:srcRect/>
          <a:stretch>
            <a:fillRect/>
          </a:stretch>
        </p:blipFill>
        <p:spPr bwMode="auto">
          <a:xfrm>
            <a:off x="5867400" y="0"/>
            <a:ext cx="3276600" cy="2078038"/>
          </a:xfrm>
          <a:prstGeom prst="rect">
            <a:avLst/>
          </a:prstGeom>
          <a:noFill/>
        </p:spPr>
      </p:pic>
      <p:pic>
        <p:nvPicPr>
          <p:cNvPr id="6153" name="Picture 9" descr="BD07032_"/>
          <p:cNvPicPr>
            <a:picLocks noChangeAspect="1" noChangeArrowheads="1"/>
          </p:cNvPicPr>
          <p:nvPr/>
        </p:nvPicPr>
        <p:blipFill>
          <a:blip r:embed="rId4" cstate="print"/>
          <a:srcRect/>
          <a:stretch>
            <a:fillRect/>
          </a:stretch>
        </p:blipFill>
        <p:spPr bwMode="auto">
          <a:xfrm>
            <a:off x="609600" y="228600"/>
            <a:ext cx="1692275" cy="1831975"/>
          </a:xfrm>
          <a:prstGeom prst="rect">
            <a:avLst/>
          </a:prstGeom>
          <a:noFill/>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strips(downLeft)">
                                      <p:cBhvr>
                                        <p:cTn id="7" dur="5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9" fill="hold"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strips(upLeft)">
                                      <p:cBhvr>
                                        <p:cTn id="12" dur="500"/>
                                        <p:tgtEl>
                                          <p:spTgt spid="615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153"/>
                                        </p:tgtEl>
                                        <p:attrNameLst>
                                          <p:attrName>style.visibility</p:attrName>
                                        </p:attrNameLst>
                                      </p:cBhvr>
                                      <p:to>
                                        <p:strVal val="visible"/>
                                      </p:to>
                                    </p:set>
                                    <p:animEffect transition="in" filter="strips(downRight)">
                                      <p:cBhvr>
                                        <p:cTn id="17" dur="500"/>
                                        <p:tgtEl>
                                          <p:spTgt spid="615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6149"/>
                                        </p:tgtEl>
                                        <p:attrNameLst>
                                          <p:attrName>style.visibility</p:attrName>
                                        </p:attrNameLst>
                                      </p:cBhvr>
                                      <p:to>
                                        <p:strVal val="visible"/>
                                      </p:to>
                                    </p:set>
                                    <p:animEffect transition="in" filter="strips(upRight)">
                                      <p:cBhvr>
                                        <p:cTn id="22" dur="500"/>
                                        <p:tgtEl>
                                          <p:spTgt spid="6149"/>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6150"/>
                                        </p:tgtEl>
                                        <p:attrNameLst>
                                          <p:attrName>style.visibility</p:attrName>
                                        </p:attrNameLst>
                                      </p:cBhvr>
                                      <p:to>
                                        <p:strVal val="visible"/>
                                      </p:to>
                                    </p:set>
                                    <p:animEffect transition="in" filter="strips(downLeft)">
                                      <p:cBhvr>
                                        <p:cTn id="27" dur="500"/>
                                        <p:tgtEl>
                                          <p:spTgt spid="6150"/>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6151"/>
                                        </p:tgtEl>
                                        <p:attrNameLst>
                                          <p:attrName>style.visibility</p:attrName>
                                        </p:attrNameLst>
                                      </p:cBhvr>
                                      <p:to>
                                        <p:strVal val="visible"/>
                                      </p:to>
                                    </p:set>
                                    <p:animEffect transition="in" filter="strips(upRight)">
                                      <p:cBhvr>
                                        <p:cTn id="32"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autoUpdateAnimBg="0"/>
      <p:bldP spid="6150" grpId="0" autoUpdateAnimBg="0"/>
      <p:bldP spid="6151" grpId="0" autoUpdateAnimBg="0"/>
    </p:bldLst>
  </p:timing>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624</TotalTime>
  <Words>843</Words>
  <Application>Microsoft Office PowerPoint</Application>
  <PresentationFormat>On-screen Show (4:3)</PresentationFormat>
  <Paragraphs>89</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Fireball</vt:lpstr>
      <vt:lpstr>Ripple</vt:lpstr>
      <vt:lpstr>Journal #13 What do you think?</vt:lpstr>
      <vt:lpstr>Slide 2</vt:lpstr>
      <vt:lpstr>Slide 3</vt:lpstr>
      <vt:lpstr>Slide 4</vt:lpstr>
      <vt:lpstr>Slide 5</vt:lpstr>
      <vt:lpstr>Slide 6</vt:lpstr>
      <vt:lpstr>Slide 7</vt:lpstr>
      <vt:lpstr>Men’s Health</vt:lpstr>
      <vt:lpstr>Slide 9</vt:lpstr>
      <vt:lpstr>Cost Breakdown….</vt:lpstr>
      <vt:lpstr>That could buy you…..</vt:lpstr>
      <vt:lpstr>Slide 12</vt:lpstr>
      <vt:lpstr>Slide 13</vt:lpstr>
      <vt:lpstr>Slide 14</vt:lpstr>
      <vt:lpstr>Experiment </vt:lpstr>
      <vt:lpstr>Tobacco Facts</vt:lpstr>
      <vt:lpstr>Factors which impact positive Health Behaviors</vt:lpstr>
      <vt:lpstr>Factors which impact positive Health Behaviors</vt:lpstr>
      <vt:lpstr>Factors which impact positive Health Behaviors con’t</vt:lpstr>
      <vt:lpstr>Slide 20</vt:lpstr>
    </vt:vector>
  </TitlesOfParts>
  <Company>Fraser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delvillanoa0</dc:creator>
  <cp:lastModifiedBy>jroehm</cp:lastModifiedBy>
  <cp:revision>35</cp:revision>
  <dcterms:created xsi:type="dcterms:W3CDTF">2005-11-02T18:14:19Z</dcterms:created>
  <dcterms:modified xsi:type="dcterms:W3CDTF">2016-04-20T13:17:17Z</dcterms:modified>
</cp:coreProperties>
</file>