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5" r:id="rId2"/>
    <p:sldId id="270" r:id="rId3"/>
    <p:sldId id="301" r:id="rId4"/>
    <p:sldId id="256" r:id="rId5"/>
    <p:sldId id="271" r:id="rId6"/>
    <p:sldId id="257" r:id="rId7"/>
    <p:sldId id="269" r:id="rId8"/>
    <p:sldId id="272" r:id="rId9"/>
    <p:sldId id="290" r:id="rId10"/>
    <p:sldId id="291" r:id="rId11"/>
    <p:sldId id="259" r:id="rId12"/>
    <p:sldId id="279" r:id="rId13"/>
    <p:sldId id="294" r:id="rId14"/>
    <p:sldId id="260" r:id="rId15"/>
    <p:sldId id="268" r:id="rId16"/>
    <p:sldId id="299" r:id="rId17"/>
    <p:sldId id="300" r:id="rId18"/>
    <p:sldId id="274" r:id="rId19"/>
    <p:sldId id="275" r:id="rId20"/>
    <p:sldId id="261" r:id="rId21"/>
    <p:sldId id="278" r:id="rId22"/>
    <p:sldId id="262" r:id="rId23"/>
    <p:sldId id="263" r:id="rId24"/>
    <p:sldId id="295" r:id="rId25"/>
    <p:sldId id="276" r:id="rId26"/>
    <p:sldId id="277" r:id="rId27"/>
    <p:sldId id="265" r:id="rId28"/>
    <p:sldId id="292" r:id="rId29"/>
    <p:sldId id="293" r:id="rId30"/>
    <p:sldId id="266" r:id="rId31"/>
    <p:sldId id="267" r:id="rId32"/>
    <p:sldId id="289" r:id="rId33"/>
    <p:sldId id="282" r:id="rId34"/>
    <p:sldId id="280" r:id="rId35"/>
    <p:sldId id="281" r:id="rId36"/>
    <p:sldId id="283" r:id="rId37"/>
    <p:sldId id="288" r:id="rId38"/>
    <p:sldId id="284" r:id="rId39"/>
    <p:sldId id="296" r:id="rId40"/>
    <p:sldId id="297" r:id="rId41"/>
    <p:sldId id="298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43" autoAdjust="0"/>
  </p:normalViewPr>
  <p:slideViewPr>
    <p:cSldViewPr>
      <p:cViewPr>
        <p:scale>
          <a:sx n="66" d="100"/>
          <a:sy n="66" d="100"/>
        </p:scale>
        <p:origin x="-15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6149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1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54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6155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6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0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6161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8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6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6173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063BAC85-F789-4345-9E65-8506181C9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3D9C0-73CD-4386-8356-2E2F47BE1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B9E2-52A0-423F-9CB0-D903C21BD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D247C-44E5-43C8-961A-2C13F8B18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A172-9295-443A-8B99-78C32E2DB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836F1-F0F5-4198-BF53-096823E63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AC54-833F-4DE6-9D24-3C9F21CE7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F9EE-6E26-40CF-A3E8-6A8C1311A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3789-CDBC-42F5-9B12-527833ECE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43E64-926A-4C30-B51C-C68CA7D69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E4F3F-0C72-4995-823C-D19CBF2E3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124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130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Oval 14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5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136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8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endParaRPr lang="en-US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04D72FB4-6B90-4949-B672-458A9242026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hmedical.com/sexual-health/sexual-exposure/sexual-exposure-math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5400" b="1" u="sng" dirty="0" smtClean="0"/>
              <a:t>Journal #15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1)What is the function of the urethra  for men? Women?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2)What male glands are responsible for secreting fluid/mucus that make up semen?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3) What is menopause?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4) What is circumcision?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p Symptoms-In-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658281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503872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rPr>
              <a:t>Gonorrhea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SIGNS AND SYMPTOMS</a:t>
            </a:r>
            <a:r>
              <a:rPr lang="en-US"/>
              <a:t> :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b="1" u="sng"/>
              <a:t>infected males</a:t>
            </a:r>
            <a:r>
              <a:rPr lang="en-US"/>
              <a:t> have a thick, puslike discharge from the penis and painful urination.  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8862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b="1" u="sng"/>
              <a:t>infected females</a:t>
            </a:r>
            <a:r>
              <a:rPr lang="en-US"/>
              <a:t> have painful urination and puslike discharge from the vagina. 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51054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TREATMENT</a:t>
            </a:r>
            <a:r>
              <a:rPr lang="en-US"/>
              <a:t> :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5867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antibiotics, usually penicillin.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198" grpId="0"/>
      <p:bldP spid="8199" grpId="0"/>
      <p:bldP spid="8200" grpId="0"/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rPr>
              <a:t>Gonorrhea</a:t>
            </a:r>
            <a:endParaRPr lang="en-US" sz="6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gonorrhea infection with many penis le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062" y="1676400"/>
            <a:ext cx="3263287" cy="498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norrhe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5715000" cy="379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1244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rPr>
              <a:t>Genital Warts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SIGNS </a:t>
            </a:r>
            <a:r>
              <a:rPr lang="en-US" b="1" dirty="0">
                <a:solidFill>
                  <a:srgbClr val="FFFF00"/>
                </a:solidFill>
              </a:rPr>
              <a:t>AND SYMPTOMS</a:t>
            </a:r>
            <a:r>
              <a:rPr lang="en-US" dirty="0"/>
              <a:t> :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warts appear in clusters around the genitals. 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3124200"/>
            <a:ext cx="6553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itching and a burning sensation around the warts. 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3886200"/>
            <a:ext cx="6553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once a person is infected, the virus remains in the 	body for life. 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VIRAL STI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2" grpId="0"/>
      <p:bldP spid="9223" grpId="0"/>
      <p:bldP spid="92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howcard Gothic" pitchFamily="82" charset="0"/>
              </a:rPr>
              <a:t>Genital Warts con’t</a:t>
            </a:r>
          </a:p>
        </p:txBody>
      </p:sp>
      <p:sp>
        <p:nvSpPr>
          <p:cNvPr id="17412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rgbClr val="FFFF99"/>
                </a:solidFill>
              </a:rPr>
              <a:t>TREATMENT</a:t>
            </a:r>
            <a:r>
              <a:rPr lang="en-US" dirty="0"/>
              <a:t> :a physician may remove the warts but the virus will remain, so the warts may appear again</a:t>
            </a:r>
            <a:r>
              <a:rPr lang="en-US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HPV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96200" cy="5029200"/>
          </a:xfrm>
        </p:spPr>
        <p:txBody>
          <a:bodyPr/>
          <a:lstStyle/>
          <a:p>
            <a:r>
              <a:rPr lang="en-US" sz="2800" dirty="0" smtClean="0"/>
              <a:t>Human papillomavirus (HPV) is a group of viruses that are extremely common worldwide.</a:t>
            </a:r>
          </a:p>
          <a:p>
            <a:r>
              <a:rPr lang="en-US" sz="2800" dirty="0" smtClean="0"/>
              <a:t>HPV is the most common sexually transmitted infection (STI). </a:t>
            </a:r>
            <a:r>
              <a:rPr lang="en-US" sz="2800" b="1" dirty="0" smtClean="0"/>
              <a:t>HPV is so common that nearly all sexually active men and women get it at some point in their lives. </a:t>
            </a:r>
          </a:p>
          <a:p>
            <a:r>
              <a:rPr lang="en-US" sz="2800" dirty="0" smtClean="0"/>
              <a:t>There are more than 100 types of HPV, of which at least 13 are cancer-causing (also known as high risk type).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test to find out a person’s “HPV status.”</a:t>
            </a:r>
          </a:p>
          <a:p>
            <a:r>
              <a:rPr lang="en-US" dirty="0" smtClean="0"/>
              <a:t>HPV is mainly transmitted through sexual contact and most people are infected with HPV shortly after the onset of sexual activity.</a:t>
            </a:r>
          </a:p>
          <a:p>
            <a:r>
              <a:rPr lang="en-US" dirty="0" smtClean="0"/>
              <a:t>Cervical cancer is caused by sexually acquired infection with certain types of HPV.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Warts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avert.org/media/photos/warts-wikipe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50688"/>
            <a:ext cx="5305425" cy="392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Warts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avert.org/media/photos/warts-wikiped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70076"/>
            <a:ext cx="5334000" cy="397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19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47291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9471" name="Group 15"/>
          <p:cNvGraphicFramePr>
            <a:graphicFrameLocks noGrp="1"/>
          </p:cNvGraphicFramePr>
          <p:nvPr/>
        </p:nvGraphicFramePr>
        <p:xfrm>
          <a:off x="2133600" y="685800"/>
          <a:ext cx="4729163" cy="6384925"/>
        </p:xfrm>
        <a:graphic>
          <a:graphicData uri="http://schemas.openxmlformats.org/drawingml/2006/table">
            <a:tbl>
              <a:tblPr/>
              <a:tblGrid>
                <a:gridCol w="4729163"/>
              </a:tblGrid>
              <a:tr h="638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6994525"/>
            <a:ext cx="1841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endParaRPr lang="en-US" sz="900"/>
          </a:p>
          <a:p>
            <a:pPr eaLnBrk="0" hangingPunct="0"/>
            <a:endParaRPr lang="en-US"/>
          </a:p>
        </p:txBody>
      </p:sp>
      <p:pic>
        <p:nvPicPr>
          <p:cNvPr id="9" name="Picture 8" descr="4a783662eeb78cc15e7e17c18c40b1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858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Genital Herpes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solidFill>
                  <a:srgbClr val="FFFF99"/>
                </a:solidFill>
              </a:rPr>
              <a:t>It is a viral STD. No Cure!</a:t>
            </a:r>
          </a:p>
          <a:p>
            <a:r>
              <a:rPr lang="en-US"/>
              <a:t>Symptoms for boys and girls:  </a:t>
            </a:r>
          </a:p>
          <a:p>
            <a:r>
              <a:rPr lang="en-US"/>
              <a:t>Blisters on or around the genitals that break, leaving sores.</a:t>
            </a:r>
          </a:p>
          <a:p>
            <a:r>
              <a:rPr lang="en-US"/>
              <a:t>Can be transmitted whether or not sores are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Herpes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avert.org/media/photos/hsv-wikip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45720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Passed from person to person through direct contact with a syphilis sore.</a:t>
            </a:r>
          </a:p>
          <a:p>
            <a:r>
              <a:rPr lang="en-US"/>
              <a:t>These sores occur mainly on the genitals.</a:t>
            </a:r>
          </a:p>
          <a:p>
            <a:r>
              <a:rPr lang="en-US"/>
              <a:t>Many people do not have any symptoms for years.</a:t>
            </a:r>
          </a:p>
          <a:p>
            <a:r>
              <a:rPr lang="en-US" u="sng">
                <a:solidFill>
                  <a:srgbClr val="FFFF99"/>
                </a:solidFill>
              </a:rPr>
              <a:t>Stages of syphilis:</a:t>
            </a:r>
          </a:p>
          <a:p>
            <a:r>
              <a:rPr lang="en-US"/>
              <a:t>     First stage – sore on genitals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Syphilis Con’t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Second stage</a:t>
            </a:r>
            <a:r>
              <a:rPr lang="en-US"/>
              <a:t> – Rash:  brownish red, rough spots, on the bottom of feet, and palms of hands.</a:t>
            </a:r>
          </a:p>
          <a:p>
            <a:pPr algn="ctr">
              <a:buFontTx/>
              <a:buNone/>
            </a:pPr>
            <a:r>
              <a:rPr lang="en-US" sz="2400" i="1"/>
              <a:t>		The rash will go away without treatment, but the 	disease is still present.</a:t>
            </a:r>
          </a:p>
          <a:p>
            <a:r>
              <a:rPr lang="en-US" u="sng"/>
              <a:t>Third stage</a:t>
            </a:r>
            <a:r>
              <a:rPr lang="en-US"/>
              <a:t> – damage to brain, eyes, nerves, heart, bones, liver, joints. </a:t>
            </a:r>
          </a:p>
          <a:p>
            <a:pPr lvl="1">
              <a:buFontTx/>
              <a:buNone/>
            </a:pPr>
            <a:r>
              <a:rPr lang="en-US"/>
              <a:t>	Damage in this stage can cause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-SYPHIL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95500"/>
            <a:ext cx="77724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avert.org/media/photos/syphil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666750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avert.org/media/photos/syph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78179"/>
            <a:ext cx="3962400" cy="5222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Pubic Lice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Transmitted by close body contact. (not necessarily through sexual contact)</a:t>
            </a:r>
          </a:p>
          <a:p>
            <a:r>
              <a:rPr lang="en-US"/>
              <a:t>Parasitic insects found in the genitals on pubic hair.  ( can be found in mustaches or beards.)</a:t>
            </a:r>
          </a:p>
          <a:p>
            <a:r>
              <a:rPr lang="en-US"/>
              <a:t>Nickname: (crabs)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bic_lous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663" y="1981200"/>
            <a:ext cx="517467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bic_lice_on_eye-las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677023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Rates of sexually transmitted diseases (STDs) in China have soared over the past decade. Surveillance data indicate that the incidence of syphilis increased nearly 20 times from 1990 to 1998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Hepatitis 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99"/>
                </a:solidFill>
              </a:rPr>
              <a:t>Most common serious liver infection in the world.</a:t>
            </a:r>
          </a:p>
          <a:p>
            <a:r>
              <a:rPr lang="en-US"/>
              <a:t>Transmitted through blood to blood, sexual contact, sharing needles, baby to mother.</a:t>
            </a:r>
          </a:p>
          <a:p>
            <a:r>
              <a:rPr lang="en-US"/>
              <a:t>There is a safe and effective vaccine.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Hepatitis B con’t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Symptoms:  yellowish skin (jaundice), loss of appetite, muscle or joint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1. H.I.V.= Human Immunodeficiency            			Virus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2. A.I.D.S.= Acquired Immunodeficiency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				Syndrome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3. Transmitted in </a:t>
            </a:r>
            <a:r>
              <a:rPr lang="en-US" sz="2800" b="1">
                <a:solidFill>
                  <a:schemeClr val="tx2"/>
                </a:solidFill>
              </a:rPr>
              <a:t>4 bodily fluids</a:t>
            </a:r>
            <a:r>
              <a:rPr lang="en-US" sz="2800">
                <a:solidFill>
                  <a:schemeClr val="tx2"/>
                </a:solidFill>
              </a:rPr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				1. Blood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				2. Semen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				3. Vaginal fluid	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				4. Breast milk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period, the virus continues to multiply actively and infects and kills the cells of the immune system.</a:t>
            </a:r>
          </a:p>
          <a:p>
            <a:r>
              <a:rPr lang="en-US" dirty="0" smtClean="0"/>
              <a:t>The virus destroys the cells that are the primary infection fighters, a type of white blood cell called CD4 cells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</a:p>
          <a:p>
            <a:pPr lvl="1"/>
            <a:r>
              <a:rPr lang="en-US" dirty="0" smtClean="0"/>
              <a:t>Many people do not develop symptoms after they first get infected with HIV</a:t>
            </a:r>
          </a:p>
          <a:p>
            <a:pPr lvl="2"/>
            <a:r>
              <a:rPr lang="en-US" dirty="0" smtClean="0"/>
              <a:t>May experience headaches, fever and tiredness for the first few weeks but those symptoms go away</a:t>
            </a:r>
          </a:p>
          <a:p>
            <a:pPr lvl="1"/>
            <a:r>
              <a:rPr lang="en-US" dirty="0" smtClean="0"/>
              <a:t>Even though the person has no symptoms, he or she is contagious and can pass HIV</a:t>
            </a:r>
          </a:p>
          <a:p>
            <a:r>
              <a:rPr lang="en-US" dirty="0" smtClean="0"/>
              <a:t>Last for up to 10 years before it becomes AIDS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later stage of HIV</a:t>
            </a:r>
          </a:p>
          <a:p>
            <a:pPr lvl="1"/>
            <a:r>
              <a:rPr lang="en-US" dirty="0" smtClean="0"/>
              <a:t>Happens when cell count gets below a certain point</a:t>
            </a:r>
          </a:p>
          <a:p>
            <a:r>
              <a:rPr lang="en-US" dirty="0" smtClean="0"/>
              <a:t>Sometimes, the diagnosis of AIDS is made because the person has unusual infections or cancers that show how weak the immune system 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Infections that happen with AIDS are called opportunistic infections</a:t>
            </a:r>
          </a:p>
          <a:p>
            <a:pPr lvl="1"/>
            <a:r>
              <a:rPr lang="en-US" dirty="0" smtClean="0"/>
              <a:t>Pneumonia</a:t>
            </a:r>
          </a:p>
          <a:p>
            <a:pPr lvl="1"/>
            <a:r>
              <a:rPr lang="en-US" dirty="0" smtClean="0"/>
              <a:t>brain infection</a:t>
            </a:r>
          </a:p>
          <a:p>
            <a:pPr lvl="1"/>
            <a:r>
              <a:rPr lang="en-US" dirty="0" smtClean="0"/>
              <a:t>yeast infection </a:t>
            </a:r>
          </a:p>
          <a:p>
            <a:r>
              <a:rPr lang="en-US" dirty="0" smtClean="0"/>
              <a:t>Weakened immune system can also lead to </a:t>
            </a:r>
          </a:p>
          <a:p>
            <a:pPr lvl="1"/>
            <a:r>
              <a:rPr lang="en-US" dirty="0" smtClean="0"/>
              <a:t>Lymphoma</a:t>
            </a:r>
          </a:p>
          <a:p>
            <a:pPr lvl="1"/>
            <a:r>
              <a:rPr lang="en-US" dirty="0" smtClean="0"/>
              <a:t>Cancer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620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*To avoid H.I.V. </a:t>
            </a:r>
            <a:r>
              <a:rPr lang="en-US" b="1" u="sng" dirty="0">
                <a:solidFill>
                  <a:schemeClr val="tx2"/>
                </a:solidFill>
              </a:rPr>
              <a:t>abstain</a:t>
            </a:r>
            <a:r>
              <a:rPr lang="en-US" dirty="0">
                <a:solidFill>
                  <a:schemeClr val="tx2"/>
                </a:solidFill>
              </a:rPr>
              <a:t> from risky behaviors that would put you in contact with bodily fluids containing the virus. 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		1.unprotected sex of any kind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		2.sharing needles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90600" y="4191000"/>
            <a:ext cx="7315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*Right now the #1 prevention is </a:t>
            </a:r>
            <a:r>
              <a:rPr lang="en-US" b="1" u="sng" dirty="0">
                <a:solidFill>
                  <a:schemeClr val="tx2"/>
                </a:solidFill>
              </a:rPr>
              <a:t>EDUCATION</a:t>
            </a:r>
            <a:r>
              <a:rPr lang="en-US" dirty="0">
                <a:solidFill>
                  <a:schemeClr val="tx2"/>
                </a:solidFill>
              </a:rPr>
              <a:t>.  Know your facts and protect yourself!!!  Share this information with friends and loved ones.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0" y="2971800"/>
            <a:ext cx="7543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tx2"/>
                </a:solidFill>
              </a:rPr>
              <a:t>If you have put yourself at risk  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	GET TESTED!!!!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million people are currently living with HIV infection</a:t>
            </a:r>
          </a:p>
          <a:p>
            <a:r>
              <a:rPr lang="en-US" dirty="0" smtClean="0"/>
              <a:t>an estimated 25 million have died from this disease</a:t>
            </a:r>
          </a:p>
          <a:p>
            <a:r>
              <a:rPr lang="en-US" dirty="0" smtClean="0"/>
              <a:t>Globally, 85% of HIV transmission is heterosexual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Card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5 minutes and get FOUR sets of initials from FOUR different people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096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STI'S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05000" y="5222875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295400" y="560387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00200" y="537527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Sylfaen" pitchFamily="18" charset="0"/>
              </a:rPr>
              <a:t>Sexually transmitted </a:t>
            </a:r>
            <a:r>
              <a:rPr lang="en-US" sz="3200" dirty="0" smtClean="0">
                <a:latin typeface="Sylfaen" pitchFamily="18" charset="0"/>
              </a:rPr>
              <a:t>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8176"/>
            <a:ext cx="8382000" cy="6482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Exposure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http://www.wishmedical.com/sexual-health/sexual-exposure/sexual-exposure-math/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 from</a:t>
            </a:r>
          </a:p>
          <a:p>
            <a:pPr lvl="1"/>
            <a:r>
              <a:rPr lang="en-US" i="1" dirty="0" smtClean="0"/>
              <a:t>www.avert.org/</a:t>
            </a:r>
            <a:r>
              <a:rPr lang="en-US" b="1" i="1" dirty="0" smtClean="0"/>
              <a:t>std</a:t>
            </a:r>
            <a:r>
              <a:rPr lang="en-US" i="1" dirty="0" smtClean="0"/>
              <a:t>-</a:t>
            </a:r>
            <a:r>
              <a:rPr lang="en-US" b="1" i="1" dirty="0" smtClean="0"/>
              <a:t>pictures</a:t>
            </a:r>
            <a:r>
              <a:rPr lang="en-US" i="1" dirty="0" smtClean="0"/>
              <a:t>.htm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6" descr="ATT0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6296025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38862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rPr>
              <a:t>Chlamydia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2286000"/>
            <a:ext cx="4800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The Most common BACTERIAL STD in the U.S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SIGNS AND SYMPTOMS</a:t>
            </a:r>
            <a:r>
              <a:rPr lang="en-US"/>
              <a:t> :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b="1"/>
              <a:t>infected males</a:t>
            </a:r>
            <a:r>
              <a:rPr lang="en-US"/>
              <a:t> usually experience painful, frequent urination and discharge from the penis. 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3276600"/>
            <a:ext cx="8077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infected females</a:t>
            </a:r>
            <a:r>
              <a:rPr lang="en-US"/>
              <a:t> may have yellowish vaginal discharge or show no symptoms at all. 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04800" y="4419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  <p:bldP spid="7174" grpId="0"/>
      <p:bldP spid="7176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TREATMENT</a:t>
            </a:r>
            <a:r>
              <a:rPr lang="en-US"/>
              <a:t> :  antibiotics</a:t>
            </a:r>
          </a:p>
          <a:p>
            <a:pPr>
              <a:spcBef>
                <a:spcPct val="50000"/>
              </a:spcBef>
              <a:buClrTx/>
              <a:buSzTx/>
            </a:pPr>
            <a:r>
              <a:rPr lang="en-US"/>
              <a:t>if untreated, Chlamydia can lead to pelvic inflammatory disease (PID), which may cause infertility.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/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rPr>
              <a:t>Chlamydia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rPr>
              <a:t>Chlamydia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0" name="Picture 6" descr="http://www.stdsincolor.com/images/chlamydia2-p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0566"/>
            <a:ext cx="3352800" cy="510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lamydi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281488" cy="3772236"/>
          </a:xfrm>
        </p:spPr>
      </p:pic>
      <p:pic>
        <p:nvPicPr>
          <p:cNvPr id="5" name="Picture 4" descr="clap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6559" y="2743200"/>
            <a:ext cx="397328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Designs\Radar.pot</Template>
  <TotalTime>2054</TotalTime>
  <Words>839</Words>
  <Application>Microsoft Office PowerPoint</Application>
  <PresentationFormat>On-screen Show (4:3)</PresentationFormat>
  <Paragraphs>133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Radar</vt:lpstr>
      <vt:lpstr>Journal #15</vt:lpstr>
      <vt:lpstr>Slide 2</vt:lpstr>
      <vt:lpstr>Slide 3</vt:lpstr>
      <vt:lpstr>Slide 4</vt:lpstr>
      <vt:lpstr>Slide 5</vt:lpstr>
      <vt:lpstr>Slide 6</vt:lpstr>
      <vt:lpstr>Slide 7</vt:lpstr>
      <vt:lpstr>Chlamydia</vt:lpstr>
      <vt:lpstr>Slide 9</vt:lpstr>
      <vt:lpstr>Slide 10</vt:lpstr>
      <vt:lpstr>Slide 11</vt:lpstr>
      <vt:lpstr>Gonorrhea</vt:lpstr>
      <vt:lpstr>Slide 13</vt:lpstr>
      <vt:lpstr>Slide 14</vt:lpstr>
      <vt:lpstr>Genital Warts con’t</vt:lpstr>
      <vt:lpstr>HPV</vt:lpstr>
      <vt:lpstr>Slide 17</vt:lpstr>
      <vt:lpstr>Genital Warts</vt:lpstr>
      <vt:lpstr>Genital Warts</vt:lpstr>
      <vt:lpstr>Genital Herpes</vt:lpstr>
      <vt:lpstr>Genital Herpes</vt:lpstr>
      <vt:lpstr>Syphilis</vt:lpstr>
      <vt:lpstr>Syphilis Con’t</vt:lpstr>
      <vt:lpstr>Slide 24</vt:lpstr>
      <vt:lpstr>Syphilis</vt:lpstr>
      <vt:lpstr>Syphilis</vt:lpstr>
      <vt:lpstr>Pubic Lice</vt:lpstr>
      <vt:lpstr>Slide 28</vt:lpstr>
      <vt:lpstr>Slide 29</vt:lpstr>
      <vt:lpstr>Hepatitis B</vt:lpstr>
      <vt:lpstr>Hepatitis B con’t</vt:lpstr>
      <vt:lpstr>Slide 32</vt:lpstr>
      <vt:lpstr>HIV</vt:lpstr>
      <vt:lpstr>HIV</vt:lpstr>
      <vt:lpstr>AIDS</vt:lpstr>
      <vt:lpstr>AIDS</vt:lpstr>
      <vt:lpstr>Slide 37</vt:lpstr>
      <vt:lpstr>AIDS Facts</vt:lpstr>
      <vt:lpstr>Index Card Activity</vt:lpstr>
      <vt:lpstr>Slide 40</vt:lpstr>
      <vt:lpstr>Sexual Exposure Website </vt:lpstr>
      <vt:lpstr>The End</vt:lpstr>
    </vt:vector>
  </TitlesOfParts>
  <Company>Fraser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delvillanoa0</dc:creator>
  <cp:lastModifiedBy>jroehm</cp:lastModifiedBy>
  <cp:revision>31</cp:revision>
  <dcterms:created xsi:type="dcterms:W3CDTF">2005-11-21T18:18:45Z</dcterms:created>
  <dcterms:modified xsi:type="dcterms:W3CDTF">2017-05-22T15:30:55Z</dcterms:modified>
</cp:coreProperties>
</file>