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56" r:id="rId3"/>
    <p:sldId id="257" r:id="rId4"/>
    <p:sldId id="258" r:id="rId5"/>
    <p:sldId id="263" r:id="rId6"/>
    <p:sldId id="259" r:id="rId7"/>
    <p:sldId id="260" r:id="rId8"/>
    <p:sldId id="261" r:id="rId9"/>
    <p:sldId id="267" r:id="rId10"/>
    <p:sldId id="262" r:id="rId11"/>
    <p:sldId id="264" r:id="rId12"/>
    <p:sldId id="265" r:id="rId13"/>
    <p:sldId id="266" r:id="rId14"/>
    <p:sldId id="271" r:id="rId15"/>
    <p:sldId id="268" r:id="rId16"/>
    <p:sldId id="274" r:id="rId17"/>
    <p:sldId id="275" r:id="rId18"/>
    <p:sldId id="270" r:id="rId19"/>
    <p:sldId id="273"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647714-384C-4137-8C3B-4DDAFB03CB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A469FF-454F-4D3C-AFB1-50E2D6A8BD7A}" type="datetimeFigureOut">
              <a:rPr lang="en-US" smtClean="0"/>
              <a:pPr/>
              <a:t>4/19/2017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647714-384C-4137-8C3B-4DDAFB03CB11}"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3A469FF-454F-4D3C-AFB1-50E2D6A8BD7A}" type="datetimeFigureOut">
              <a:rPr lang="en-US" smtClean="0"/>
              <a:pPr/>
              <a:t>4/19/2017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C647714-384C-4137-8C3B-4DDAFB03CB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t=236&amp;v=4gFgvCi-JG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enverpost.com/news/ci_25475533/denver-coroner-man-fell-death-after-eating-marijuan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enverpost.com/news/ci_25475533/denver-coroner-man-fell-death-after-eating-marijuan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ichiganradio.org/post/these-14-cities-michigan-have-passed-laws-decriminalizing-marijuana-possession-and-use" TargetMode="External"/><Relationship Id="rId2" Type="http://schemas.openxmlformats.org/officeDocument/2006/relationships/hyperlink" Target="https://www.whitehouse.gov/ondcp/state-laws-related-to-marijuan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news.discovery.com/human/cannabis-chemical-chills-out-reaction-to-pain-121221.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whitehouse.gov/ondcp/about" TargetMode="External"/><Relationship Id="rId2" Type="http://schemas.openxmlformats.org/officeDocument/2006/relationships/hyperlink" Target="http://www.drugabuse.gov/drugs-abuse/marijuana"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mayoclinic.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FvszaF4vcN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83880" cy="1051560"/>
          </a:xfrm>
        </p:spPr>
        <p:txBody>
          <a:bodyPr>
            <a:normAutofit/>
          </a:bodyPr>
          <a:lstStyle/>
          <a:p>
            <a:r>
              <a:rPr lang="en-US" dirty="0" smtClean="0"/>
              <a:t>Journal </a:t>
            </a:r>
            <a:r>
              <a:rPr lang="en-US" dirty="0" smtClean="0"/>
              <a:t>#12</a:t>
            </a:r>
            <a:endParaRPr lang="en-US" dirty="0"/>
          </a:p>
        </p:txBody>
      </p:sp>
      <p:sp>
        <p:nvSpPr>
          <p:cNvPr id="3" name="Content Placeholder 2"/>
          <p:cNvSpPr>
            <a:spLocks noGrp="1"/>
          </p:cNvSpPr>
          <p:nvPr>
            <p:ph idx="1"/>
          </p:nvPr>
        </p:nvSpPr>
        <p:spPr>
          <a:xfrm>
            <a:off x="533400" y="2057400"/>
            <a:ext cx="8153400" cy="3733800"/>
          </a:xfrm>
        </p:spPr>
        <p:txBody>
          <a:bodyPr>
            <a:normAutofit/>
          </a:bodyPr>
          <a:lstStyle/>
          <a:p>
            <a:r>
              <a:rPr lang="en-US" smtClean="0"/>
              <a:t>For </a:t>
            </a:r>
            <a:r>
              <a:rPr lang="en-US" dirty="0" smtClean="0"/>
              <a:t>people over the age of 21, what is the legal limit to drive?</a:t>
            </a:r>
          </a:p>
          <a:p>
            <a:pPr lvl="1"/>
            <a:r>
              <a:rPr lang="en-US" dirty="0" smtClean="0"/>
              <a:t>.08% BAC</a:t>
            </a:r>
          </a:p>
          <a:p>
            <a:r>
              <a:rPr lang="en-US" dirty="0" smtClean="0"/>
              <a:t>What do you know about marijuana?</a:t>
            </a:r>
          </a:p>
          <a:p>
            <a:r>
              <a:rPr lang="en-US" dirty="0" smtClean="0"/>
              <a:t>Laws?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fontScale="90000"/>
          </a:bodyPr>
          <a:lstStyle/>
          <a:p>
            <a:r>
              <a:rPr lang="en-US" dirty="0" smtClean="0"/>
              <a:t>So…Smoking Marijuana is better than cigarettes, right?</a:t>
            </a:r>
            <a:endParaRPr lang="en-US" dirty="0"/>
          </a:p>
        </p:txBody>
      </p:sp>
      <p:sp>
        <p:nvSpPr>
          <p:cNvPr id="3" name="Content Placeholder 2"/>
          <p:cNvSpPr>
            <a:spLocks noGrp="1"/>
          </p:cNvSpPr>
          <p:nvPr>
            <p:ph idx="1"/>
          </p:nvPr>
        </p:nvSpPr>
        <p:spPr>
          <a:xfrm>
            <a:off x="457200" y="1676400"/>
            <a:ext cx="8229600" cy="4267200"/>
          </a:xfrm>
        </p:spPr>
        <p:txBody>
          <a:bodyPr>
            <a:normAutofit fontScale="85000" lnSpcReduction="20000"/>
          </a:bodyPr>
          <a:lstStyle/>
          <a:p>
            <a:r>
              <a:rPr lang="en-US" dirty="0" smtClean="0"/>
              <a:t>The American Lung Association (ALA):</a:t>
            </a:r>
          </a:p>
          <a:p>
            <a:pPr>
              <a:buNone/>
            </a:pPr>
            <a:r>
              <a:rPr lang="en-US" dirty="0" smtClean="0"/>
              <a:t>	Marijuana smoke contains four times as much tar and tobacco-based cigarette smoke. Like tobacco smoke, marijuana smoke contains cancer-causing chemicals.</a:t>
            </a:r>
          </a:p>
          <a:p>
            <a:pPr>
              <a:buNone/>
            </a:pPr>
            <a:endParaRPr lang="en-US" dirty="0" smtClean="0"/>
          </a:p>
          <a:p>
            <a:pPr>
              <a:buNone/>
            </a:pPr>
            <a:r>
              <a:rPr lang="en-US" dirty="0" smtClean="0"/>
              <a:t> 	There are 33 cancer-causing chemicals contained in marijuana. Marijuana smoke also deposits tar into the lungs. In fact, when equal amounts of marijuana and tobacco are smoked, marijuana deposits four times as much tar into the lungs. This is because marijuana joints are un-filtered and often more deeply inhaled than cigarettes.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ijuanatarphoto.jpg"/>
          <p:cNvPicPr>
            <a:picLocks noGrp="1" noChangeAspect="1"/>
          </p:cNvPicPr>
          <p:nvPr>
            <p:ph idx="1"/>
          </p:nvPr>
        </p:nvPicPr>
        <p:blipFill>
          <a:blip r:embed="rId2" cstate="print"/>
          <a:stretch>
            <a:fillRect/>
          </a:stretch>
        </p:blipFill>
        <p:spPr>
          <a:xfrm>
            <a:off x="665956" y="530225"/>
            <a:ext cx="6022975" cy="60229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1051560"/>
          </a:xfrm>
        </p:spPr>
        <p:txBody>
          <a:bodyPr/>
          <a:lstStyle/>
          <a:p>
            <a:r>
              <a:rPr lang="en-US" dirty="0" smtClean="0"/>
              <a:t>“</a:t>
            </a:r>
            <a:r>
              <a:rPr lang="en-US" dirty="0" err="1" smtClean="0"/>
              <a:t>Vaping</a:t>
            </a:r>
            <a:r>
              <a:rPr lang="en-US" dirty="0" smtClean="0"/>
              <a:t>” Marijuana </a:t>
            </a:r>
            <a:endParaRPr lang="en-US" dirty="0"/>
          </a:p>
        </p:txBody>
      </p:sp>
      <p:sp>
        <p:nvSpPr>
          <p:cNvPr id="3" name="Content Placeholder 2"/>
          <p:cNvSpPr>
            <a:spLocks noGrp="1"/>
          </p:cNvSpPr>
          <p:nvPr>
            <p:ph idx="1"/>
          </p:nvPr>
        </p:nvSpPr>
        <p:spPr>
          <a:xfrm>
            <a:off x="381000" y="1752600"/>
            <a:ext cx="8305800" cy="2965704"/>
          </a:xfrm>
        </p:spPr>
        <p:txBody>
          <a:bodyPr>
            <a:normAutofit lnSpcReduction="10000"/>
          </a:bodyPr>
          <a:lstStyle/>
          <a:p>
            <a:r>
              <a:rPr lang="en-US" dirty="0" smtClean="0"/>
              <a:t>Dabbing or </a:t>
            </a:r>
            <a:r>
              <a:rPr lang="en-US" dirty="0" err="1" smtClean="0"/>
              <a:t>Vaping</a:t>
            </a:r>
            <a:r>
              <a:rPr lang="en-US" dirty="0" smtClean="0"/>
              <a:t> is inhaling the potent vapors from concentrated marijuana oil which is up to 80% THC.. Compared to 7-8% THC in a joint. </a:t>
            </a:r>
            <a:endParaRPr lang="en-US" dirty="0" smtClean="0">
              <a:hlinkClick r:id="rId2"/>
            </a:endParaRPr>
          </a:p>
          <a:p>
            <a:pPr>
              <a:buNone/>
            </a:pPr>
            <a:endParaRPr lang="en-US" dirty="0" smtClean="0">
              <a:hlinkClick r:id="rId2"/>
            </a:endParaRPr>
          </a:p>
          <a:p>
            <a:r>
              <a:rPr lang="en-US" dirty="0" smtClean="0">
                <a:hlinkClick r:id="rId2"/>
              </a:rPr>
              <a:t>https://www.youtube.com/watch?t=236&amp;v=4gFgvCi-JGw</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609600"/>
          </a:xfrm>
        </p:spPr>
        <p:txBody>
          <a:bodyPr>
            <a:normAutofit fontScale="90000"/>
          </a:bodyPr>
          <a:lstStyle/>
          <a:p>
            <a:r>
              <a:rPr lang="en-US" dirty="0" smtClean="0"/>
              <a:t>What are Edibles?</a:t>
            </a:r>
            <a:endParaRPr lang="en-US" dirty="0"/>
          </a:p>
        </p:txBody>
      </p:sp>
      <p:sp>
        <p:nvSpPr>
          <p:cNvPr id="3" name="Content Placeholder 2"/>
          <p:cNvSpPr>
            <a:spLocks noGrp="1"/>
          </p:cNvSpPr>
          <p:nvPr>
            <p:ph idx="1"/>
          </p:nvPr>
        </p:nvSpPr>
        <p:spPr>
          <a:xfrm>
            <a:off x="457200" y="1905000"/>
            <a:ext cx="8229600" cy="4191000"/>
          </a:xfrm>
        </p:spPr>
        <p:txBody>
          <a:bodyPr>
            <a:normAutofit fontScale="92500" lnSpcReduction="10000"/>
          </a:bodyPr>
          <a:lstStyle/>
          <a:p>
            <a:r>
              <a:rPr lang="en-US" b="1" u="sng" dirty="0" smtClean="0"/>
              <a:t>Edibles</a:t>
            </a:r>
            <a:r>
              <a:rPr lang="en-US" dirty="0" smtClean="0"/>
              <a:t> give users a different kind of high than the one they get from smoking marijuana, largely because the pot is absorbed through the stomach instead of the lungs. The effects are slower to arrive, generally last longer and can be more intense because people unknowingly eat more than they intend to. On the other hand, people who smoke pot get high quickly, allowing them to better regulate how “high” they're getting.</a:t>
            </a:r>
            <a:endParaRPr lang="en-US" dirty="0" smtClean="0">
              <a:hlinkClick r:id="rId2"/>
            </a:endParaRPr>
          </a:p>
          <a:p>
            <a:endParaRPr lang="en-US" dirty="0" smtClean="0">
              <a:hlinkClick r:id="rId2"/>
            </a:endParaRPr>
          </a:p>
          <a:p>
            <a:endParaRPr lang="en-US" dirty="0"/>
          </a:p>
        </p:txBody>
      </p:sp>
      <p:pic>
        <p:nvPicPr>
          <p:cNvPr id="4" name="Picture 3" descr="images.jpg"/>
          <p:cNvPicPr>
            <a:picLocks noChangeAspect="1"/>
          </p:cNvPicPr>
          <p:nvPr/>
        </p:nvPicPr>
        <p:blipFill>
          <a:blip r:embed="rId3" cstate="print"/>
          <a:stretch>
            <a:fillRect/>
          </a:stretch>
        </p:blipFill>
        <p:spPr>
          <a:xfrm>
            <a:off x="6019800" y="228600"/>
            <a:ext cx="2724150" cy="1676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183880" cy="1051560"/>
          </a:xfrm>
        </p:spPr>
        <p:txBody>
          <a:bodyPr/>
          <a:lstStyle/>
          <a:p>
            <a:r>
              <a:rPr lang="en-US" dirty="0" smtClean="0"/>
              <a:t>In  the News</a:t>
            </a:r>
            <a:endParaRPr lang="en-US" dirty="0"/>
          </a:p>
        </p:txBody>
      </p:sp>
      <p:sp>
        <p:nvSpPr>
          <p:cNvPr id="3" name="Content Placeholder 2"/>
          <p:cNvSpPr>
            <a:spLocks noGrp="1"/>
          </p:cNvSpPr>
          <p:nvPr>
            <p:ph idx="1"/>
          </p:nvPr>
        </p:nvSpPr>
        <p:spPr>
          <a:xfrm>
            <a:off x="533400" y="1981200"/>
            <a:ext cx="8153400" cy="2737104"/>
          </a:xfrm>
        </p:spPr>
        <p:txBody>
          <a:bodyPr/>
          <a:lstStyle/>
          <a:p>
            <a:r>
              <a:rPr lang="en-US" dirty="0" smtClean="0">
                <a:hlinkClick r:id="rId2"/>
              </a:rPr>
              <a:t>http://www.denverpost.com/news/ci_25475533/denver-coroner-man-fell-death-after-eating-marijuana</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r>
              <a:rPr lang="en-US" dirty="0" smtClean="0"/>
              <a:t>The Law</a:t>
            </a:r>
            <a:endParaRPr lang="en-US" dirty="0"/>
          </a:p>
        </p:txBody>
      </p:sp>
      <p:sp>
        <p:nvSpPr>
          <p:cNvPr id="3" name="Content Placeholder 2"/>
          <p:cNvSpPr>
            <a:spLocks noGrp="1"/>
          </p:cNvSpPr>
          <p:nvPr>
            <p:ph idx="1"/>
          </p:nvPr>
        </p:nvSpPr>
        <p:spPr>
          <a:xfrm>
            <a:off x="533400" y="1828800"/>
            <a:ext cx="8153400" cy="4419600"/>
          </a:xfrm>
        </p:spPr>
        <p:txBody>
          <a:bodyPr>
            <a:normAutofit fontScale="92500"/>
          </a:bodyPr>
          <a:lstStyle/>
          <a:p>
            <a:pPr>
              <a:buNone/>
            </a:pPr>
            <a:endParaRPr lang="en-US" dirty="0" smtClean="0"/>
          </a:p>
          <a:p>
            <a:r>
              <a:rPr lang="en-US" dirty="0" smtClean="0"/>
              <a:t>So… it’s legal in some areas? Not exactly, this is a battle between state law and federal law: </a:t>
            </a:r>
          </a:p>
          <a:p>
            <a:r>
              <a:rPr lang="en-US" dirty="0" smtClean="0">
                <a:hlinkClick r:id="rId2"/>
              </a:rPr>
              <a:t>https</a:t>
            </a:r>
            <a:r>
              <a:rPr lang="en-US" smtClean="0">
                <a:hlinkClick r:id="rId2"/>
              </a:rPr>
              <a:t>://www.whitehouse.gov/ondcp/state-laws-related-to-marijuana</a:t>
            </a:r>
            <a:endParaRPr lang="en-US" smtClean="0"/>
          </a:p>
          <a:p>
            <a:endParaRPr lang="en-US" dirty="0" smtClean="0"/>
          </a:p>
          <a:p>
            <a:r>
              <a:rPr lang="en-US" dirty="0" smtClean="0">
                <a:hlinkClick r:id="rId3"/>
              </a:rPr>
              <a:t>http://michiganradio.org/post/these-14-cities-michigan-have-passed-laws-decriminalizing-marijuana-possession-and-use#stream/0</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457200"/>
          </a:xfrm>
        </p:spPr>
        <p:txBody>
          <a:bodyPr>
            <a:normAutofit fontScale="90000"/>
          </a:bodyPr>
          <a:lstStyle/>
          <a:p>
            <a:r>
              <a:rPr lang="en-US" dirty="0" smtClean="0"/>
              <a:t>Schedule 1 Drug </a:t>
            </a:r>
            <a:endParaRPr lang="en-US" dirty="0"/>
          </a:p>
        </p:txBody>
      </p:sp>
      <p:sp>
        <p:nvSpPr>
          <p:cNvPr id="3" name="Content Placeholder 2"/>
          <p:cNvSpPr>
            <a:spLocks noGrp="1"/>
          </p:cNvSpPr>
          <p:nvPr>
            <p:ph idx="1"/>
          </p:nvPr>
        </p:nvSpPr>
        <p:spPr>
          <a:xfrm>
            <a:off x="457200" y="1143000"/>
            <a:ext cx="8107680" cy="5181600"/>
          </a:xfrm>
        </p:spPr>
        <p:txBody>
          <a:bodyPr>
            <a:normAutofit fontScale="77500" lnSpcReduction="20000"/>
          </a:bodyPr>
          <a:lstStyle/>
          <a:p>
            <a:r>
              <a:rPr lang="en-US" b="1" dirty="0" smtClean="0"/>
              <a:t>Schedule I drugs</a:t>
            </a:r>
            <a:r>
              <a:rPr lang="en-US" dirty="0" smtClean="0"/>
              <a:t> are those that have the following characteristic according to the United States Drug Enforcement Agency:</a:t>
            </a:r>
          </a:p>
          <a:p>
            <a:r>
              <a:rPr lang="en-US" dirty="0" smtClean="0"/>
              <a:t>The drug or other substance has a high potential for abuse.</a:t>
            </a:r>
          </a:p>
          <a:p>
            <a:r>
              <a:rPr lang="en-US" dirty="0" smtClean="0"/>
              <a:t>The drug or other substance has no currently accepted medical treatment use in the U.S.</a:t>
            </a:r>
          </a:p>
          <a:p>
            <a:r>
              <a:rPr lang="en-US" dirty="0" smtClean="0"/>
              <a:t>There is a lack of accepted safety for use of the drug or substance under medical supervision.</a:t>
            </a:r>
          </a:p>
          <a:p>
            <a:r>
              <a:rPr lang="en-US" dirty="0" smtClean="0"/>
              <a:t>No prescriptions may be written for Schedule I substances, and they are not readily available for clinical use.</a:t>
            </a:r>
          </a:p>
          <a:p>
            <a:endParaRPr lang="en-US" dirty="0" smtClean="0"/>
          </a:p>
          <a:p>
            <a:r>
              <a:rPr lang="en-US" dirty="0" smtClean="0"/>
              <a:t>NOTE: </a:t>
            </a:r>
            <a:r>
              <a:rPr lang="en-US" dirty="0" err="1" smtClean="0"/>
              <a:t>Tetrahydrocannabinol</a:t>
            </a:r>
            <a:r>
              <a:rPr lang="en-US" dirty="0" smtClean="0"/>
              <a:t> (THC, marijuana) is still considered a Schedule 1 drug by the DEA, even though some U.S. states have legalized marijuana for personal, recreational use or for medical use.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638800"/>
            <a:ext cx="8183880" cy="396240"/>
          </a:xfrm>
        </p:spPr>
        <p:txBody>
          <a:bodyPr>
            <a:normAutofit fontScale="90000"/>
          </a:bodyPr>
          <a:lstStyle/>
          <a:p>
            <a:endParaRPr lang="en-US" dirty="0"/>
          </a:p>
        </p:txBody>
      </p:sp>
      <p:sp>
        <p:nvSpPr>
          <p:cNvPr id="3" name="Content Placeholder 2"/>
          <p:cNvSpPr>
            <a:spLocks noGrp="1"/>
          </p:cNvSpPr>
          <p:nvPr>
            <p:ph idx="1"/>
          </p:nvPr>
        </p:nvSpPr>
        <p:spPr>
          <a:xfrm>
            <a:off x="502920" y="530352"/>
            <a:ext cx="8183880" cy="4879848"/>
          </a:xfrm>
        </p:spPr>
        <p:txBody>
          <a:bodyPr>
            <a:normAutofit fontScale="92500" lnSpcReduction="10000"/>
          </a:bodyPr>
          <a:lstStyle/>
          <a:p>
            <a:r>
              <a:rPr lang="en-US" dirty="0" smtClean="0"/>
              <a:t> Under federal law, possession by itself is a misdemeanor punishable by up to one year in prison and a fine for a first offense.</a:t>
            </a:r>
          </a:p>
          <a:p>
            <a:pPr lvl="1"/>
            <a:r>
              <a:rPr lang="en-US" dirty="0" smtClean="0"/>
              <a:t>Factors included: </a:t>
            </a:r>
          </a:p>
          <a:p>
            <a:pPr lvl="3"/>
            <a:r>
              <a:rPr lang="en-US" dirty="0" smtClean="0"/>
              <a:t>Amount </a:t>
            </a:r>
          </a:p>
          <a:p>
            <a:pPr lvl="3"/>
            <a:r>
              <a:rPr lang="en-US" dirty="0" smtClean="0"/>
              <a:t>Location</a:t>
            </a:r>
          </a:p>
          <a:p>
            <a:pPr lvl="3"/>
            <a:r>
              <a:rPr lang="en-US" dirty="0" smtClean="0"/>
              <a:t>Previous Criminal Record </a:t>
            </a:r>
          </a:p>
          <a:p>
            <a:pPr lvl="3"/>
            <a:endParaRPr lang="en-US" dirty="0" smtClean="0"/>
          </a:p>
          <a:p>
            <a:r>
              <a:rPr lang="en-US" dirty="0" smtClean="0"/>
              <a:t>In Michigan: It is a crime to knowingly or intentionally possess any amount marijuana (including small amounts for personal use) in Michigan. Penalties include a fine of up to $2,000, up to one year in jail, or both.</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fontScale="90000"/>
          </a:bodyPr>
          <a:lstStyle/>
          <a:p>
            <a:r>
              <a:rPr lang="en-US" dirty="0" smtClean="0"/>
              <a:t>I heard it can help “cure” things</a:t>
            </a:r>
            <a:endParaRPr lang="en-US" dirty="0"/>
          </a:p>
        </p:txBody>
      </p:sp>
      <p:sp>
        <p:nvSpPr>
          <p:cNvPr id="3" name="Content Placeholder 2"/>
          <p:cNvSpPr>
            <a:spLocks noGrp="1"/>
          </p:cNvSpPr>
          <p:nvPr>
            <p:ph idx="1"/>
          </p:nvPr>
        </p:nvSpPr>
        <p:spPr>
          <a:xfrm>
            <a:off x="533400" y="1828800"/>
            <a:ext cx="8153400" cy="2889504"/>
          </a:xfrm>
        </p:spPr>
        <p:txBody>
          <a:bodyPr/>
          <a:lstStyle/>
          <a:p>
            <a:r>
              <a:rPr lang="en-US" dirty="0" smtClean="0"/>
              <a:t>Well…not really: </a:t>
            </a:r>
          </a:p>
          <a:p>
            <a:r>
              <a:rPr lang="en-US" dirty="0" smtClean="0">
                <a:hlinkClick r:id="rId2"/>
              </a:rPr>
              <a:t>http://news.discovery.com/human/cannabis-chemical-chills-out-reaction-to-pain-121221.htm</a:t>
            </a:r>
            <a:endParaRPr lang="en-US" dirty="0" smtClean="0"/>
          </a:p>
          <a:p>
            <a:endParaRPr lang="en-US" dirty="0" smtClean="0"/>
          </a:p>
          <a:p>
            <a:r>
              <a:rPr lang="en-US" dirty="0" smtClean="0"/>
              <a:t>What’s this similar to?</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183880" cy="1051560"/>
          </a:xfrm>
        </p:spPr>
        <p:txBody>
          <a:bodyPr/>
          <a:lstStyle/>
          <a:p>
            <a:r>
              <a:rPr lang="en-US" dirty="0" smtClean="0"/>
              <a:t>Marijuana Testing </a:t>
            </a:r>
            <a:endParaRPr lang="en-US" dirty="0"/>
          </a:p>
        </p:txBody>
      </p:sp>
      <p:sp>
        <p:nvSpPr>
          <p:cNvPr id="3" name="Content Placeholder 2"/>
          <p:cNvSpPr>
            <a:spLocks noGrp="1"/>
          </p:cNvSpPr>
          <p:nvPr>
            <p:ph idx="1"/>
          </p:nvPr>
        </p:nvSpPr>
        <p:spPr>
          <a:xfrm>
            <a:off x="502920" y="1676400"/>
            <a:ext cx="8183880" cy="3733800"/>
          </a:xfrm>
        </p:spPr>
        <p:txBody>
          <a:bodyPr/>
          <a:lstStyle/>
          <a:p>
            <a:r>
              <a:rPr lang="en-US" dirty="0" smtClean="0"/>
              <a:t>Saliva: 3 days </a:t>
            </a:r>
          </a:p>
          <a:p>
            <a:r>
              <a:rPr lang="en-US" dirty="0" smtClean="0"/>
              <a:t>Urine: 5-30 Days</a:t>
            </a:r>
          </a:p>
          <a:p>
            <a:r>
              <a:rPr lang="en-US" dirty="0" smtClean="0"/>
              <a:t>Blood: 1 week</a:t>
            </a:r>
          </a:p>
          <a:p>
            <a:r>
              <a:rPr lang="en-US" dirty="0" smtClean="0"/>
              <a:t>Hair: Detection period of 90 days- 1year</a:t>
            </a:r>
          </a:p>
          <a:p>
            <a:endParaRPr lang="en-US" dirty="0" smtClean="0"/>
          </a:p>
          <a:p>
            <a:r>
              <a:rPr lang="en-US" dirty="0" smtClean="0"/>
              <a:t>All of  he following are  based frequency and BMI.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828800"/>
          </a:xfrm>
        </p:spPr>
        <p:txBody>
          <a:bodyPr>
            <a:normAutofit/>
          </a:bodyPr>
          <a:lstStyle/>
          <a:p>
            <a:pPr algn="ctr"/>
            <a:r>
              <a:rPr lang="en-US" sz="4800" dirty="0" smtClean="0"/>
              <a:t>Marijuana(Cannabis)</a:t>
            </a:r>
            <a:endParaRPr lang="en-US" sz="4800" dirty="0"/>
          </a:p>
        </p:txBody>
      </p:sp>
      <p:sp>
        <p:nvSpPr>
          <p:cNvPr id="3" name="Subtitle 2"/>
          <p:cNvSpPr>
            <a:spLocks noGrp="1"/>
          </p:cNvSpPr>
          <p:nvPr>
            <p:ph type="subTitle" idx="1"/>
          </p:nvPr>
        </p:nvSpPr>
        <p:spPr>
          <a:xfrm>
            <a:off x="685800" y="2438400"/>
            <a:ext cx="7772400" cy="914400"/>
          </a:xfrm>
        </p:spPr>
        <p:txBody>
          <a:bodyPr>
            <a:normAutofit/>
          </a:bodyPr>
          <a:lstStyle/>
          <a:p>
            <a:r>
              <a:rPr lang="en-US" sz="2800" b="1" dirty="0" smtClean="0"/>
              <a:t>From the hemp plant and is the most commonly abused illegal drug</a:t>
            </a:r>
            <a:r>
              <a:rPr lang="en-US" sz="2800" dirty="0" smtClean="0"/>
              <a:t>.</a:t>
            </a:r>
            <a:endParaRPr lang="en-US" sz="2800" dirty="0"/>
          </a:p>
        </p:txBody>
      </p:sp>
      <p:pic>
        <p:nvPicPr>
          <p:cNvPr id="4" name="Picture 3" descr="th (1).jpg"/>
          <p:cNvPicPr>
            <a:picLocks noChangeAspect="1"/>
          </p:cNvPicPr>
          <p:nvPr/>
        </p:nvPicPr>
        <p:blipFill>
          <a:blip r:embed="rId2" cstate="print"/>
          <a:stretch>
            <a:fillRect/>
          </a:stretch>
        </p:blipFill>
        <p:spPr>
          <a:xfrm>
            <a:off x="1981200" y="3657600"/>
            <a:ext cx="5410200" cy="27051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3400"/>
            <a:ext cx="3992880" cy="4184904"/>
          </a:xfrm>
        </p:spPr>
        <p:txBody>
          <a:bodyPr/>
          <a:lstStyle/>
          <a:p>
            <a:r>
              <a:rPr lang="en-US" dirty="0" smtClean="0"/>
              <a:t>More Info:</a:t>
            </a:r>
          </a:p>
          <a:p>
            <a:r>
              <a:rPr lang="en-US" dirty="0" smtClean="0">
                <a:hlinkClick r:id="rId2"/>
              </a:rPr>
              <a:t>http://www.drugabuse.gov/drugs-abuse/marijuana</a:t>
            </a:r>
            <a:endParaRPr lang="en-US" dirty="0" smtClean="0"/>
          </a:p>
          <a:p>
            <a:r>
              <a:rPr lang="en-US" dirty="0" smtClean="0">
                <a:hlinkClick r:id="rId3"/>
              </a:rPr>
              <a:t>https://www.whitehouse.gov/ondcp/about</a:t>
            </a:r>
            <a:endParaRPr lang="en-US" dirty="0" smtClean="0"/>
          </a:p>
          <a:p>
            <a:r>
              <a:rPr lang="en-US" dirty="0" smtClean="0">
                <a:hlinkClick r:id="rId4"/>
              </a:rPr>
              <a:t>http://www.mayoclinic.org/</a:t>
            </a:r>
            <a:endParaRPr lang="en-US" dirty="0" smtClean="0"/>
          </a:p>
          <a:p>
            <a:endParaRPr lang="en-US" dirty="0"/>
          </a:p>
        </p:txBody>
      </p:sp>
      <p:pic>
        <p:nvPicPr>
          <p:cNvPr id="4" name="Picture 3" descr="th.jpg"/>
          <p:cNvPicPr>
            <a:picLocks noChangeAspect="1"/>
          </p:cNvPicPr>
          <p:nvPr/>
        </p:nvPicPr>
        <p:blipFill>
          <a:blip r:embed="rId5" cstate="print"/>
          <a:stretch>
            <a:fillRect/>
          </a:stretch>
        </p:blipFill>
        <p:spPr>
          <a:xfrm rot="176154">
            <a:off x="5181600" y="762000"/>
            <a:ext cx="3171825" cy="38838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r>
              <a:rPr lang="en-US" dirty="0" smtClean="0"/>
              <a:t>What does it do?</a:t>
            </a:r>
            <a:endParaRPr lang="en-US" dirty="0"/>
          </a:p>
        </p:txBody>
      </p:sp>
      <p:sp>
        <p:nvSpPr>
          <p:cNvPr id="3" name="Content Placeholder 2"/>
          <p:cNvSpPr>
            <a:spLocks noGrp="1"/>
          </p:cNvSpPr>
          <p:nvPr>
            <p:ph idx="1"/>
          </p:nvPr>
        </p:nvSpPr>
        <p:spPr>
          <a:xfrm>
            <a:off x="457200" y="1524000"/>
            <a:ext cx="4876800" cy="5029200"/>
          </a:xfrm>
        </p:spPr>
        <p:txBody>
          <a:bodyPr>
            <a:normAutofit fontScale="85000" lnSpcReduction="20000"/>
          </a:bodyPr>
          <a:lstStyle/>
          <a:p>
            <a:r>
              <a:rPr lang="en-US" dirty="0" smtClean="0"/>
              <a:t>Marijuana is made from the dried leaves and flowers of the plant.</a:t>
            </a:r>
          </a:p>
          <a:p>
            <a:r>
              <a:rPr lang="en-US" dirty="0" smtClean="0"/>
              <a:t>The active ingredient in marijuana that induces a “high” is called </a:t>
            </a:r>
            <a:r>
              <a:rPr lang="en-US" b="1" u="sng" dirty="0" smtClean="0"/>
              <a:t>THC.</a:t>
            </a:r>
          </a:p>
          <a:p>
            <a:r>
              <a:rPr lang="en-US" dirty="0" smtClean="0"/>
              <a:t>The wild plant is usually lower in THC than cultivated marijuana. </a:t>
            </a:r>
          </a:p>
          <a:p>
            <a:r>
              <a:rPr lang="en-US" dirty="0" smtClean="0"/>
              <a:t>There are many different strengths of marijuana depending on :</a:t>
            </a:r>
          </a:p>
          <a:p>
            <a:pPr lvl="1"/>
            <a:r>
              <a:rPr lang="en-US" b="1" dirty="0" smtClean="0"/>
              <a:t>Plant strain</a:t>
            </a:r>
          </a:p>
          <a:p>
            <a:pPr lvl="1"/>
            <a:r>
              <a:rPr lang="en-US" b="1" dirty="0" smtClean="0"/>
              <a:t>Climate</a:t>
            </a:r>
          </a:p>
          <a:p>
            <a:pPr lvl="1"/>
            <a:r>
              <a:rPr lang="en-US" b="1" dirty="0" smtClean="0"/>
              <a:t>Soil</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441783" y="533400"/>
            <a:ext cx="3311692"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lstStyle/>
          <a:p>
            <a:r>
              <a:rPr lang="en-US" dirty="0" smtClean="0"/>
              <a:t>Short Term Effects of Cannabis</a:t>
            </a:r>
            <a:endParaRPr lang="en-US" dirty="0"/>
          </a:p>
        </p:txBody>
      </p:sp>
      <p:sp>
        <p:nvSpPr>
          <p:cNvPr id="3" name="Content Placeholder 2"/>
          <p:cNvSpPr>
            <a:spLocks noGrp="1"/>
          </p:cNvSpPr>
          <p:nvPr>
            <p:ph idx="1"/>
          </p:nvPr>
        </p:nvSpPr>
        <p:spPr>
          <a:xfrm>
            <a:off x="533400" y="1676400"/>
            <a:ext cx="3581400" cy="4495800"/>
          </a:xfrm>
        </p:spPr>
        <p:txBody>
          <a:bodyPr>
            <a:normAutofit fontScale="77500" lnSpcReduction="20000"/>
          </a:bodyPr>
          <a:lstStyle/>
          <a:p>
            <a:r>
              <a:rPr lang="en-US" dirty="0" smtClean="0"/>
              <a:t>Increased blood pressure and heart rate</a:t>
            </a:r>
          </a:p>
          <a:p>
            <a:r>
              <a:rPr lang="en-US" dirty="0" smtClean="0"/>
              <a:t>Dilated pupils</a:t>
            </a:r>
          </a:p>
          <a:p>
            <a:r>
              <a:rPr lang="en-US" dirty="0" smtClean="0"/>
              <a:t>Impaired coordination and judgment </a:t>
            </a:r>
          </a:p>
          <a:p>
            <a:r>
              <a:rPr lang="en-US" dirty="0" smtClean="0"/>
              <a:t>Short term memory loss</a:t>
            </a:r>
          </a:p>
          <a:p>
            <a:r>
              <a:rPr lang="en-US" dirty="0" smtClean="0"/>
              <a:t>Increased appetite </a:t>
            </a:r>
          </a:p>
          <a:p>
            <a:r>
              <a:rPr lang="en-US" dirty="0" smtClean="0"/>
              <a:t>Distortion of time and space</a:t>
            </a:r>
          </a:p>
          <a:p>
            <a:r>
              <a:rPr lang="en-US" dirty="0" smtClean="0"/>
              <a:t>Redness of eyes</a:t>
            </a:r>
          </a:p>
          <a:p>
            <a:r>
              <a:rPr lang="en-US" dirty="0" smtClean="0"/>
              <a:t>Exaggerated laughter </a:t>
            </a:r>
          </a:p>
          <a:p>
            <a:endParaRPr lang="en-US" dirty="0"/>
          </a:p>
        </p:txBody>
      </p:sp>
      <p:sp>
        <p:nvSpPr>
          <p:cNvPr id="4" name="TextBox 3"/>
          <p:cNvSpPr txBox="1"/>
          <p:nvPr/>
        </p:nvSpPr>
        <p:spPr>
          <a:xfrm>
            <a:off x="4419600" y="1752600"/>
            <a:ext cx="3733800" cy="4154984"/>
          </a:xfrm>
          <a:prstGeom prst="rect">
            <a:avLst/>
          </a:prstGeom>
          <a:noFill/>
        </p:spPr>
        <p:txBody>
          <a:bodyPr wrap="square" rtlCol="0">
            <a:spAutoFit/>
          </a:bodyPr>
          <a:lstStyle/>
          <a:p>
            <a:r>
              <a:rPr lang="en-US" sz="2200" dirty="0" smtClean="0"/>
              <a:t>Long term use can result in bipolar disorder, major depression, schizophrenia</a:t>
            </a:r>
          </a:p>
          <a:p>
            <a:r>
              <a:rPr lang="en-US" sz="2200" dirty="0" smtClean="0"/>
              <a:t>Damage to lungs and liver.</a:t>
            </a:r>
          </a:p>
          <a:p>
            <a:r>
              <a:rPr lang="en-US" sz="2200" dirty="0" smtClean="0"/>
              <a:t>Cancer</a:t>
            </a:r>
          </a:p>
          <a:p>
            <a:r>
              <a:rPr lang="en-US" sz="2200" dirty="0" smtClean="0"/>
              <a:t>Heart disease</a:t>
            </a:r>
          </a:p>
          <a:p>
            <a:r>
              <a:rPr lang="en-US" sz="2200" dirty="0" smtClean="0"/>
              <a:t>Lung damage</a:t>
            </a:r>
          </a:p>
          <a:p>
            <a:r>
              <a:rPr lang="en-US" sz="2200" dirty="0" smtClean="0"/>
              <a:t>Damage to reproductive systems</a:t>
            </a:r>
          </a:p>
          <a:p>
            <a:r>
              <a:rPr lang="en-US" sz="2200" dirty="0" smtClean="0"/>
              <a:t>Immune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ffects-of-Smoking-Marijuana.jpg"/>
          <p:cNvPicPr>
            <a:picLocks noGrp="1" noChangeAspect="1"/>
          </p:cNvPicPr>
          <p:nvPr>
            <p:ph idx="1"/>
          </p:nvPr>
        </p:nvPicPr>
        <p:blipFill>
          <a:blip r:embed="rId2" cstate="print"/>
          <a:stretch>
            <a:fillRect/>
          </a:stretch>
        </p:blipFill>
        <p:spPr>
          <a:xfrm>
            <a:off x="1066800" y="152400"/>
            <a:ext cx="6096000" cy="67055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r>
              <a:rPr lang="en-US" dirty="0" smtClean="0"/>
              <a:t>Long Term Effects </a:t>
            </a:r>
            <a:endParaRPr lang="en-US" dirty="0"/>
          </a:p>
        </p:txBody>
      </p:sp>
      <p:sp>
        <p:nvSpPr>
          <p:cNvPr id="3" name="Content Placeholder 2"/>
          <p:cNvSpPr>
            <a:spLocks noGrp="1"/>
          </p:cNvSpPr>
          <p:nvPr>
            <p:ph idx="1"/>
          </p:nvPr>
        </p:nvSpPr>
        <p:spPr>
          <a:xfrm>
            <a:off x="457200" y="1828800"/>
            <a:ext cx="8229600" cy="4495800"/>
          </a:xfrm>
        </p:spPr>
        <p:txBody>
          <a:bodyPr>
            <a:normAutofit/>
          </a:bodyPr>
          <a:lstStyle/>
          <a:p>
            <a:pPr>
              <a:defRPr/>
            </a:pPr>
            <a:r>
              <a:rPr lang="en-US" dirty="0" smtClean="0"/>
              <a:t>Similar cancer-causing compounds as tobacco, sometimes in higher concentrations  </a:t>
            </a:r>
          </a:p>
          <a:p>
            <a:pPr>
              <a:defRPr/>
            </a:pPr>
            <a:r>
              <a:rPr lang="en-US" b="1" dirty="0" smtClean="0"/>
              <a:t>Smoking five joints per week may be taking in as many cancer-causing chemicals as someone who smokes a full pack of cigarettes every day</a:t>
            </a:r>
          </a:p>
          <a:p>
            <a:pPr>
              <a:defRPr/>
            </a:pPr>
            <a:endParaRPr lang="en-US" dirty="0" smtClean="0"/>
          </a:p>
          <a:p>
            <a:pPr>
              <a:buNone/>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89448"/>
          </a:xfrm>
        </p:spPr>
        <p:txBody>
          <a:bodyPr>
            <a:normAutofit lnSpcReduction="10000"/>
          </a:bodyPr>
          <a:lstStyle/>
          <a:p>
            <a:r>
              <a:rPr lang="en-US" sz="3200" dirty="0" smtClean="0"/>
              <a:t>The amount of THC in marijuana has gone up in recent years. Most leaves used to contain between </a:t>
            </a:r>
            <a:r>
              <a:rPr lang="en-US" sz="3200" b="1" u="sng" dirty="0" smtClean="0"/>
              <a:t>1% and 4% THC. Now most have closer to 7%.</a:t>
            </a:r>
          </a:p>
          <a:p>
            <a:endParaRPr lang="en-US" sz="3200" dirty="0" smtClean="0"/>
          </a:p>
          <a:p>
            <a:r>
              <a:rPr lang="en-US" sz="3200" b="1" u="sng" dirty="0" smtClean="0"/>
              <a:t>Even if you buy from a legal, state-regulated dispensary, it can be hard to know exactly how much THC</a:t>
            </a:r>
            <a:r>
              <a:rPr lang="en-US" sz="3200" dirty="0" smtClean="0"/>
              <a:t> or other compounds found in marijuana you’re ingesting</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6099048"/>
          </a:xfrm>
        </p:spPr>
        <p:txBody>
          <a:bodyPr>
            <a:normAutofit fontScale="92500"/>
          </a:bodyPr>
          <a:lstStyle/>
          <a:p>
            <a:r>
              <a:rPr lang="en-US" dirty="0" smtClean="0"/>
              <a:t>If you’re a man, heavy use could </a:t>
            </a:r>
            <a:r>
              <a:rPr lang="en-US" b="1" u="sng" dirty="0" smtClean="0"/>
              <a:t>lower your testosterone levels</a:t>
            </a:r>
            <a:r>
              <a:rPr lang="en-US" dirty="0" smtClean="0"/>
              <a:t>, and your sperm count. That can lower your libido and in some cases effect your fertility. </a:t>
            </a:r>
          </a:p>
          <a:p>
            <a:endParaRPr lang="en-US" dirty="0" smtClean="0"/>
          </a:p>
          <a:p>
            <a:r>
              <a:rPr lang="en-US" dirty="0" smtClean="0"/>
              <a:t>Those who used marijuana heavily as teenagers and quit using as adults </a:t>
            </a:r>
            <a:r>
              <a:rPr lang="en-US" b="1" u="sng" dirty="0" smtClean="0"/>
              <a:t>did not recover </a:t>
            </a:r>
            <a:r>
              <a:rPr lang="en-US" dirty="0" smtClean="0"/>
              <a:t>the lost IQ points. Users who only began using marijuana heavily in adulthood did not lose IQ points. These results suggest that marijuana has its strongest long-term impact on young users whose brains are still busy building new connections and maturing in other ways.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r>
              <a:rPr lang="en-US" dirty="0" smtClean="0"/>
              <a:t>Lets Break this down</a:t>
            </a:r>
            <a:endParaRPr lang="en-US" dirty="0"/>
          </a:p>
        </p:txBody>
      </p:sp>
      <p:sp>
        <p:nvSpPr>
          <p:cNvPr id="3" name="Content Placeholder 2"/>
          <p:cNvSpPr>
            <a:spLocks noGrp="1"/>
          </p:cNvSpPr>
          <p:nvPr>
            <p:ph idx="1"/>
          </p:nvPr>
        </p:nvSpPr>
        <p:spPr>
          <a:xfrm>
            <a:off x="381000" y="3124200"/>
            <a:ext cx="8305800" cy="1594104"/>
          </a:xfrm>
        </p:spPr>
        <p:txBody>
          <a:bodyPr/>
          <a:lstStyle/>
          <a:p>
            <a:r>
              <a:rPr lang="en-US" dirty="0" smtClean="0">
                <a:hlinkClick r:id="rId2"/>
              </a:rPr>
              <a:t>https://www.youtube.com/watch?v=FvszaF4vcNY</a:t>
            </a:r>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4461</TotalTime>
  <Words>449</Words>
  <Application>Microsoft Office PowerPoint</Application>
  <PresentationFormat>On-screen Show (4:3)</PresentationFormat>
  <Paragraphs>94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Aspect</vt:lpstr>
      <vt:lpstr>Journal #12</vt:lpstr>
      <vt:lpstr>Marijuana(Cannabis)</vt:lpstr>
      <vt:lpstr>What does it do?</vt:lpstr>
      <vt:lpstr>Short Term Effects of Cannabis</vt:lpstr>
      <vt:lpstr>Slide 5</vt:lpstr>
      <vt:lpstr>Long Term Effects </vt:lpstr>
      <vt:lpstr>Slide 7</vt:lpstr>
      <vt:lpstr>Slide 8</vt:lpstr>
      <vt:lpstr>Lets Break this down</vt:lpstr>
      <vt:lpstr>So…Smoking Marijuana is better than cigarettes, right?</vt:lpstr>
      <vt:lpstr>Slide 11</vt:lpstr>
      <vt:lpstr>“Vaping” Marijuana </vt:lpstr>
      <vt:lpstr>What are Edibles?</vt:lpstr>
      <vt:lpstr>In  the News</vt:lpstr>
      <vt:lpstr>The Law</vt:lpstr>
      <vt:lpstr>Schedule 1 Drug </vt:lpstr>
      <vt:lpstr>Slide 17</vt:lpstr>
      <vt:lpstr>I heard it can help “cure” things</vt:lpstr>
      <vt:lpstr>Marijuana Testing </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Marijuana(Cannabis)</dc:title>
  <dc:creator>Bobs</dc:creator>
  <cp:lastModifiedBy>jroehm</cp:lastModifiedBy>
  <cp:revision>13</cp:revision>
  <dcterms:created xsi:type="dcterms:W3CDTF">2015-10-13T21:08:56Z</dcterms:created>
  <dcterms:modified xsi:type="dcterms:W3CDTF">2017-04-19T14:42:05Z</dcterms:modified>
</cp:coreProperties>
</file>