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0"/>
  </p:handoutMasterIdLst>
  <p:sldIdLst>
    <p:sldId id="268" r:id="rId2"/>
    <p:sldId id="271" r:id="rId3"/>
    <p:sldId id="272" r:id="rId4"/>
    <p:sldId id="273" r:id="rId5"/>
    <p:sldId id="274" r:id="rId6"/>
    <p:sldId id="264" r:id="rId7"/>
    <p:sldId id="265" r:id="rId8"/>
    <p:sldId id="266" r:id="rId9"/>
    <p:sldId id="256" r:id="rId10"/>
    <p:sldId id="257" r:id="rId11"/>
    <p:sldId id="262" r:id="rId12"/>
    <p:sldId id="263" r:id="rId13"/>
    <p:sldId id="258" r:id="rId14"/>
    <p:sldId id="259" r:id="rId15"/>
    <p:sldId id="260" r:id="rId16"/>
    <p:sldId id="261" r:id="rId17"/>
    <p:sldId id="269" r:id="rId18"/>
    <p:sldId id="270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94BAA-8252-480E-87CE-1A36F82DD593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7A312-1661-46A2-8CA1-B551C0AF68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12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47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48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A44DB9F-C54E-470B-96BA-9C06E6B2D1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804140-36BC-4F39-A09A-7B5AB008A8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976845-76EA-4355-B91A-128535B5FC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BDE547-94FC-4938-A26F-F4FCF441BE2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91355D-0060-41D2-A01D-72F6A2D2C8A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171A65-F9D9-48D7-AC18-DA553E7E75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EFD7AA-B312-4C5B-B1B3-3E1873F504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18E22D-8DF1-41E5-8E4B-AC16EB082EB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7A1F76-C7B3-4E8F-8E33-EB5098C8B36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8F0997-61C2-401C-9BA1-6028F8486E0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5AB6BC-963A-49A6-9D84-E2E53F7A357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2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954D751-A151-429A-83BC-D1230902B0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u1aO7TuBfI" TargetMode="External"/><Relationship Id="rId2" Type="http://schemas.openxmlformats.org/officeDocument/2006/relationships/hyperlink" Target="https://www.youtube.com/watch?v=oy7F4cNEwFk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GoWLWS4-k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533400" y="1600200"/>
            <a:ext cx="7772400" cy="1828800"/>
          </a:xfrm>
        </p:spPr>
        <p:txBody>
          <a:bodyPr/>
          <a:lstStyle/>
          <a:p>
            <a:r>
              <a:rPr lang="en-US" smtClean="0"/>
              <a:t>Michigan Laws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Degree’s in a “Nutshell”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CSC in the first, second, or third degree is a felony.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CSC in </a:t>
            </a:r>
            <a:r>
              <a:rPr lang="en-US" sz="2400" dirty="0"/>
              <a:t>the fourth degree, which only involves forceful touching, is a misdemeanor punishable by two years.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Basically, first and third degree CSC involve penetration.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First degree involves aggravating circumstances.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CSC in the second degree only involves contact with some of the aggravating circumstances present in criminal sexual conduct first degree. </a:t>
            </a:r>
            <a:br>
              <a:rPr lang="en-US" sz="2400" dirty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Penetration Vs. Contact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Penetration:</a:t>
            </a:r>
          </a:p>
          <a:p>
            <a:pPr lvl="1"/>
            <a:r>
              <a:rPr lang="en-US"/>
              <a:t>Degree 1-penetration anyone under 13-16 (MINOR)</a:t>
            </a:r>
          </a:p>
          <a:p>
            <a:pPr lvl="2"/>
            <a:endParaRPr lang="en-US"/>
          </a:p>
          <a:p>
            <a:pPr lvl="1"/>
            <a:r>
              <a:rPr lang="en-US"/>
              <a:t>Degree 3- penetration anyone between 13-16 (MINOR)</a:t>
            </a:r>
          </a:p>
          <a:p>
            <a:pPr lvl="1">
              <a:buFont typeface="Wingdings" pitchFamily="2" charset="2"/>
              <a:buNone/>
            </a:pPr>
            <a:endParaRPr lang="en-US"/>
          </a:p>
          <a:p>
            <a:pPr lvl="1"/>
            <a:r>
              <a:rPr lang="en-US"/>
              <a:t>*No need to prove force only age and penetration.*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Penetration Vs. Contact</a:t>
            </a:r>
            <a:br>
              <a:rPr lang="en-US" sz="3800"/>
            </a:br>
            <a:r>
              <a:rPr lang="en-US" sz="3800"/>
              <a:t>Cont.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Contact</a:t>
            </a:r>
          </a:p>
          <a:p>
            <a:pPr lvl="1"/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Degree and 4</a:t>
            </a:r>
            <a:r>
              <a:rPr lang="en-US" baseline="30000"/>
              <a:t>th</a:t>
            </a:r>
            <a:r>
              <a:rPr lang="en-US"/>
              <a:t> Degree</a:t>
            </a:r>
          </a:p>
          <a:p>
            <a:pPr lvl="2"/>
            <a:r>
              <a:rPr lang="en-US"/>
              <a:t>Intentional touching of intimate parts for purpose to gain sexual arousal or gratification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 person is guilty of CSC in the first degree if: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z="2800" dirty="0"/>
              <a:t>He/she engages in sexual penetration w/another person and the following:</a:t>
            </a:r>
          </a:p>
          <a:p>
            <a:pPr marL="990600" lvl="1" indent="-533400">
              <a:buFontTx/>
              <a:buChar char="•"/>
            </a:pPr>
            <a:r>
              <a:rPr lang="en-US" sz="2400" b="1" u="sng" dirty="0"/>
              <a:t>Victim under 13, or between 13 and 16</a:t>
            </a:r>
          </a:p>
          <a:p>
            <a:pPr marL="990600" lvl="1" indent="-533400">
              <a:buFontTx/>
              <a:buChar char="•"/>
            </a:pPr>
            <a:r>
              <a:rPr lang="en-US" sz="2400" dirty="0"/>
              <a:t>Less than 16 if related/live with or in authority over victim. </a:t>
            </a:r>
          </a:p>
          <a:p>
            <a:pPr marL="990600" lvl="1" indent="-533400">
              <a:buFontTx/>
              <a:buChar char="•"/>
            </a:pPr>
            <a:r>
              <a:rPr lang="en-US" sz="2400" dirty="0"/>
              <a:t>Physically, mentally incapable/helpless/disabled </a:t>
            </a:r>
          </a:p>
          <a:p>
            <a:pPr marL="990600" lvl="1" indent="-533400">
              <a:buFontTx/>
              <a:buChar char="•"/>
            </a:pPr>
            <a:r>
              <a:rPr lang="en-US" sz="2400" dirty="0"/>
              <a:t>Use force to accomplish </a:t>
            </a:r>
            <a:r>
              <a:rPr lang="en-US" sz="2400" b="1" u="sng" dirty="0"/>
              <a:t>penetration</a:t>
            </a:r>
          </a:p>
          <a:p>
            <a:pPr marL="990600" lvl="1" indent="-533400">
              <a:buFontTx/>
              <a:buChar char="•"/>
            </a:pPr>
            <a:endParaRPr lang="en-US" sz="2400" dirty="0"/>
          </a:p>
          <a:p>
            <a:pPr marL="990600" lvl="1" indent="-533400">
              <a:buFontTx/>
              <a:buChar char="•"/>
            </a:pPr>
            <a:r>
              <a:rPr lang="en-US" sz="2400" b="1" dirty="0"/>
              <a:t>A felony punishable by up to life in prison.</a:t>
            </a:r>
          </a:p>
          <a:p>
            <a:pPr marL="990600" lvl="1" indent="-533400">
              <a:buFont typeface="Wingdings" pitchFamily="2" charset="2"/>
              <a:buAutoNum type="alphaUcPeriod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 person is guilty of CSC in the second degree if: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He/she engages in Sexual Contact w/another person and the following:</a:t>
            </a:r>
          </a:p>
          <a:p>
            <a:pPr lvl="1">
              <a:buFontTx/>
              <a:buChar char="•"/>
            </a:pPr>
            <a:r>
              <a:rPr lang="en-US" sz="2400" b="1" u="sng" dirty="0"/>
              <a:t>Victim under 13, or between 13 and 16 </a:t>
            </a:r>
          </a:p>
          <a:p>
            <a:pPr lvl="1">
              <a:buFontTx/>
              <a:buChar char="•"/>
            </a:pPr>
            <a:r>
              <a:rPr lang="en-US" sz="2400" dirty="0"/>
              <a:t>Less than 16 if related/live with or in authority over victim. </a:t>
            </a:r>
          </a:p>
          <a:p>
            <a:pPr lvl="1">
              <a:buFontTx/>
              <a:buChar char="•"/>
            </a:pPr>
            <a:r>
              <a:rPr lang="en-US" sz="2400" dirty="0"/>
              <a:t>Physically, mentally incapable/helpless/disabled </a:t>
            </a:r>
          </a:p>
          <a:p>
            <a:pPr lvl="1">
              <a:buFontTx/>
              <a:buChar char="•"/>
            </a:pPr>
            <a:r>
              <a:rPr lang="en-US" sz="2400" dirty="0"/>
              <a:t>Use force to accomplish </a:t>
            </a:r>
            <a:r>
              <a:rPr lang="en-US" sz="2400" b="1" u="sng" dirty="0" smtClean="0"/>
              <a:t>contact</a:t>
            </a:r>
            <a:endParaRPr lang="en-US" sz="2400" b="1" u="sng" dirty="0"/>
          </a:p>
          <a:p>
            <a:pPr lvl="1">
              <a:buFontTx/>
              <a:buChar char="•"/>
            </a:pPr>
            <a:endParaRPr lang="en-US" sz="2400" dirty="0"/>
          </a:p>
          <a:p>
            <a:pPr lvl="1">
              <a:buFontTx/>
              <a:buChar char="•"/>
            </a:pPr>
            <a:r>
              <a:rPr lang="en-US" sz="2400" b="1" u="sng" dirty="0"/>
              <a:t>Felony punishable by up 15 years in prison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 person is guilty of CSC in the Third degree if: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/>
              <a:t>He/she engages in Sexual Penetration w/another person and the following:</a:t>
            </a:r>
          </a:p>
          <a:p>
            <a:pPr lvl="1">
              <a:buFontTx/>
              <a:buChar char="•"/>
            </a:pPr>
            <a:r>
              <a:rPr lang="en-US" b="1" u="sng" dirty="0"/>
              <a:t>between 13 and 16 </a:t>
            </a:r>
          </a:p>
          <a:p>
            <a:pPr lvl="1">
              <a:buFontTx/>
              <a:buChar char="•"/>
            </a:pPr>
            <a:r>
              <a:rPr lang="en-US" dirty="0"/>
              <a:t>Use force to accomplish </a:t>
            </a:r>
            <a:r>
              <a:rPr lang="en-US" b="1" u="sng" dirty="0"/>
              <a:t>penetration</a:t>
            </a:r>
          </a:p>
          <a:p>
            <a:pPr lvl="1">
              <a:buFontTx/>
              <a:buChar char="•"/>
            </a:pPr>
            <a:r>
              <a:rPr lang="en-US" dirty="0"/>
              <a:t>Perpetrator knows or has reason to know the victim is mentally incapable, mentally incapacitated or physically helpless</a:t>
            </a:r>
          </a:p>
          <a:p>
            <a:pPr lvl="1">
              <a:buFontTx/>
              <a:buChar char="•"/>
            </a:pPr>
            <a:endParaRPr lang="en-US" dirty="0"/>
          </a:p>
          <a:p>
            <a:pPr lvl="1">
              <a:buFontTx/>
              <a:buChar char="•"/>
            </a:pPr>
            <a:r>
              <a:rPr lang="en-US" b="1" u="sng" dirty="0" smtClean="0"/>
              <a:t>Felony Punishable </a:t>
            </a:r>
            <a:r>
              <a:rPr lang="en-US" b="1" u="sng" dirty="0"/>
              <a:t>up to 15 years in prison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 person is guilty of CSC in the Fourth degree if: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He/she engages in Sexual </a:t>
            </a:r>
            <a:r>
              <a:rPr lang="en-US" sz="2800" dirty="0" smtClean="0"/>
              <a:t>Contact </a:t>
            </a:r>
            <a:r>
              <a:rPr lang="en-US" sz="2800" dirty="0"/>
              <a:t>w/another person and the following:</a:t>
            </a:r>
          </a:p>
          <a:p>
            <a:pPr lvl="1">
              <a:lnSpc>
                <a:spcPct val="80000"/>
              </a:lnSpc>
            </a:pPr>
            <a:r>
              <a:rPr lang="en-US" sz="2400" b="1" u="sng" dirty="0"/>
              <a:t>Force used to accomplish sexual contact</a:t>
            </a:r>
            <a:r>
              <a:rPr lang="en-US" sz="2400" dirty="0"/>
              <a:t> including but not limited to any of circumstances for 1-3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Perpetrator knows or has reason to know the victim is mentally incapable, mentally incapacitated or physically helpless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Victim under the jurisdiction of the department of </a:t>
            </a:r>
            <a:r>
              <a:rPr lang="en-US" sz="2400" dirty="0" err="1"/>
              <a:t>currection</a:t>
            </a:r>
            <a:r>
              <a:rPr lang="en-US" sz="2400" dirty="0"/>
              <a:t> and the </a:t>
            </a:r>
            <a:r>
              <a:rPr lang="en-US" sz="2400" dirty="0" err="1"/>
              <a:t>perp</a:t>
            </a:r>
            <a:r>
              <a:rPr lang="en-US" sz="2400" dirty="0"/>
              <a:t> is an employee with knowledge of under jurisdiction age (16).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b="1" u="sng" dirty="0"/>
              <a:t>Misdemeanor up to but no more than 2 years in prison or by fine not more than $500.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Sexting</a:t>
            </a:r>
            <a:r>
              <a:rPr lang="en-US" dirty="0" smtClean="0"/>
              <a:t> and the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https://www.youtube.com/watch?v=oy7F4cNEwFk</a:t>
            </a:r>
            <a:endParaRPr lang="en-US" dirty="0" smtClean="0"/>
          </a:p>
          <a:p>
            <a:r>
              <a:rPr lang="en-US" dirty="0" smtClean="0"/>
              <a:t>Start @15:50- 28 </a:t>
            </a:r>
            <a:r>
              <a:rPr lang="en-US" dirty="0" err="1" smtClean="0"/>
              <a:t>mins</a:t>
            </a:r>
            <a:endParaRPr lang="en-US" dirty="0" smtClean="0"/>
          </a:p>
          <a:p>
            <a:r>
              <a:rPr lang="en-US" dirty="0" smtClean="0"/>
              <a:t>Romeo</a:t>
            </a:r>
          </a:p>
          <a:p>
            <a:r>
              <a:rPr lang="en-US" dirty="0" smtClean="0">
                <a:hlinkClick r:id="rId3"/>
              </a:rPr>
              <a:t>https://www.youtube.com/watch?v=0u1aO7TuBfI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Break it Down: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Taking a photo:</a:t>
            </a:r>
          </a:p>
          <a:p>
            <a:pPr lvl="1"/>
            <a:r>
              <a:rPr lang="en-US" dirty="0" smtClean="0"/>
              <a:t>20 year felony</a:t>
            </a:r>
          </a:p>
          <a:p>
            <a:r>
              <a:rPr lang="en-US" dirty="0" smtClean="0"/>
              <a:t>Asking for a photo:</a:t>
            </a:r>
          </a:p>
          <a:p>
            <a:pPr lvl="1"/>
            <a:r>
              <a:rPr lang="en-US" dirty="0" smtClean="0"/>
              <a:t>20 year felony</a:t>
            </a:r>
          </a:p>
          <a:p>
            <a:r>
              <a:rPr lang="en-US" dirty="0" smtClean="0"/>
              <a:t>Sending a photo:</a:t>
            </a:r>
          </a:p>
          <a:p>
            <a:pPr lvl="1"/>
            <a:r>
              <a:rPr lang="en-US" dirty="0" smtClean="0"/>
              <a:t>7 year felony</a:t>
            </a:r>
          </a:p>
          <a:p>
            <a:r>
              <a:rPr lang="en-US" dirty="0" smtClean="0"/>
              <a:t>Having it or keeping it:</a:t>
            </a:r>
          </a:p>
          <a:p>
            <a:pPr lvl="1"/>
            <a:r>
              <a:rPr lang="en-US" dirty="0" smtClean="0"/>
              <a:t>4 year felony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of Consent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consent?</a:t>
            </a:r>
          </a:p>
          <a:p>
            <a:pPr lvl="1"/>
            <a:r>
              <a:rPr lang="en-US" b="1" dirty="0" smtClean="0"/>
              <a:t>Consent</a:t>
            </a:r>
            <a:r>
              <a:rPr lang="en-US" dirty="0" smtClean="0"/>
              <a:t> is an agreement between participants to engage in sexual activity. </a:t>
            </a:r>
          </a:p>
          <a:p>
            <a:pPr lvl="1"/>
            <a:r>
              <a:rPr lang="en-US" dirty="0" smtClean="0"/>
              <a:t>In MI, the age of consent is 16, unless one person  is  in a position of  authority, then it is  18.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Around the US</a:t>
            </a:r>
            <a:endParaRPr lang="en-US" dirty="0"/>
          </a:p>
        </p:txBody>
      </p:sp>
      <p:pic>
        <p:nvPicPr>
          <p:cNvPr id="4" name="Content Placeholder 3" descr="us_map_with_ages_62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353912"/>
            <a:ext cx="8305800" cy="52648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08038"/>
          </a:xfrm>
        </p:spPr>
        <p:txBody>
          <a:bodyPr/>
          <a:lstStyle/>
          <a:p>
            <a:r>
              <a:rPr lang="en-US" dirty="0" smtClean="0"/>
              <a:t>Around the World  </a:t>
            </a:r>
            <a:endParaRPr lang="en-US" dirty="0"/>
          </a:p>
        </p:txBody>
      </p:sp>
      <p:pic>
        <p:nvPicPr>
          <p:cNvPr id="4" name="Content Placeholder 3" descr="global_age_of_consent_m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29414" y="762000"/>
            <a:ext cx="9273413" cy="609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You CANNOT be intoxicated or under the influence of drugs  to give consent</a:t>
            </a:r>
          </a:p>
          <a:p>
            <a:r>
              <a:rPr lang="en-US" dirty="0" smtClean="0">
                <a:hlinkClick r:id="rId2"/>
              </a:rPr>
              <a:t>Consent is NEVER implied </a:t>
            </a: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https://www.youtube.com/watch?v=fGoWLWS4-kU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r>
              <a:rPr lang="en-US" dirty="0" smtClean="0"/>
              <a:t>Sexual Harassment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r>
              <a:rPr lang="en-US" sz="2400" dirty="0" smtClean="0">
                <a:latin typeface="+mj-lt"/>
              </a:rPr>
              <a:t>What is it</a:t>
            </a:r>
          </a:p>
          <a:p>
            <a:pPr lvl="1"/>
            <a:r>
              <a:rPr lang="en-US" sz="2400" b="1" dirty="0" smtClean="0">
                <a:latin typeface="+mj-lt"/>
              </a:rPr>
              <a:t>Intimidation, bullying or coercion of a sexual nature, or the unwelcome or inappropriate promise of rewards in exchange for sexual favors</a:t>
            </a:r>
          </a:p>
          <a:p>
            <a:pPr lvl="2"/>
            <a:r>
              <a:rPr lang="en-US" b="1" u="sng" dirty="0" smtClean="0">
                <a:latin typeface="+mj-lt"/>
              </a:rPr>
              <a:t>Verbal</a:t>
            </a:r>
            <a:r>
              <a:rPr lang="en-US" dirty="0" smtClean="0">
                <a:latin typeface="+mj-lt"/>
              </a:rPr>
              <a:t> or written, such as sexual innuendoes, jokes, or comments</a:t>
            </a:r>
          </a:p>
          <a:p>
            <a:pPr lvl="2"/>
            <a:r>
              <a:rPr lang="en-US" b="1" u="sng" dirty="0" smtClean="0">
                <a:latin typeface="+mj-lt"/>
              </a:rPr>
              <a:t>Physical</a:t>
            </a:r>
            <a:r>
              <a:rPr lang="en-US" dirty="0" smtClean="0">
                <a:latin typeface="+mj-lt"/>
              </a:rPr>
              <a:t>, such as assault or inappropriate touching</a:t>
            </a:r>
          </a:p>
          <a:p>
            <a:pPr lvl="2"/>
            <a:r>
              <a:rPr lang="en-US" b="1" u="sng" dirty="0" smtClean="0">
                <a:latin typeface="+mj-lt"/>
              </a:rPr>
              <a:t>Nonverbal</a:t>
            </a:r>
            <a:r>
              <a:rPr lang="en-US" dirty="0" smtClean="0">
                <a:latin typeface="+mj-lt"/>
              </a:rPr>
              <a:t>, such as offensive gestures or expressions</a:t>
            </a:r>
          </a:p>
          <a:p>
            <a:pPr lvl="2"/>
            <a:r>
              <a:rPr lang="en-US" dirty="0" smtClean="0">
                <a:latin typeface="+mj-lt"/>
              </a:rPr>
              <a:t> </a:t>
            </a:r>
            <a:r>
              <a:rPr lang="en-US" b="1" u="sng" dirty="0" smtClean="0">
                <a:latin typeface="+mj-lt"/>
              </a:rPr>
              <a:t>Environmental</a:t>
            </a:r>
            <a:r>
              <a:rPr lang="en-US" dirty="0" smtClean="0">
                <a:latin typeface="+mj-lt"/>
              </a:rPr>
              <a:t>, such as displays of drawings, posters, or objects of a sexual nature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Harassment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to people if they sexually harass others?</a:t>
            </a:r>
          </a:p>
          <a:p>
            <a:pPr lvl="1"/>
            <a:r>
              <a:rPr lang="en-US" dirty="0" smtClean="0"/>
              <a:t>Fired from workplace</a:t>
            </a:r>
          </a:p>
          <a:p>
            <a:pPr lvl="1"/>
            <a:r>
              <a:rPr lang="en-US" dirty="0" smtClean="0"/>
              <a:t>Transferred</a:t>
            </a:r>
          </a:p>
          <a:p>
            <a:pPr lvl="1"/>
            <a:r>
              <a:rPr lang="en-US" dirty="0" smtClean="0"/>
              <a:t>Wages cut</a:t>
            </a:r>
          </a:p>
          <a:p>
            <a:pPr lvl="1"/>
            <a:r>
              <a:rPr lang="en-US" dirty="0" smtClean="0"/>
              <a:t>May have </a:t>
            </a:r>
            <a:r>
              <a:rPr lang="en-US" smtClean="0"/>
              <a:t>legal penalties as well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Harassment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Sexual Harassment is most common in the </a:t>
            </a:r>
            <a:r>
              <a:rPr lang="en-US" b="1" u="sng" dirty="0" smtClean="0"/>
              <a:t>workplace</a:t>
            </a:r>
          </a:p>
          <a:p>
            <a:r>
              <a:rPr lang="en-US" dirty="0" smtClean="0"/>
              <a:t>You must notify your employer of the unwelcome sexual behavior for the employer to be liable</a:t>
            </a:r>
          </a:p>
          <a:p>
            <a:r>
              <a:rPr lang="en-US" dirty="0" smtClean="0"/>
              <a:t>Employers are not allowed to fire, transfer, or otherwise retaliate against you if you report a charge of sexual harassment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828800"/>
          </a:xfrm>
        </p:spPr>
        <p:txBody>
          <a:bodyPr/>
          <a:lstStyle/>
          <a:p>
            <a:r>
              <a:rPr lang="en-US"/>
              <a:t>Michigan Criminal Sexual Conduct Laws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971800"/>
            <a:ext cx="6400800" cy="1752600"/>
          </a:xfrm>
        </p:spPr>
        <p:txBody>
          <a:bodyPr/>
          <a:lstStyle/>
          <a:p>
            <a:r>
              <a:rPr lang="en-US" dirty="0"/>
              <a:t>4 Degrees with</a:t>
            </a:r>
          </a:p>
          <a:p>
            <a:r>
              <a:rPr lang="en-US" dirty="0"/>
              <a:t>Felony  (1-3) and/or </a:t>
            </a:r>
            <a:endParaRPr lang="en-US" dirty="0" smtClean="0"/>
          </a:p>
          <a:p>
            <a:r>
              <a:rPr lang="en-US" dirty="0" smtClean="0"/>
              <a:t>Misdemeanor </a:t>
            </a:r>
            <a:r>
              <a:rPr lang="en-US" dirty="0"/>
              <a:t>(4) charges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1983</TotalTime>
  <Words>670</Words>
  <Application>Microsoft Office PowerPoint</Application>
  <PresentationFormat>On-screen Show (4:3)</PresentationFormat>
  <Paragraphs>94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Curtain Call</vt:lpstr>
      <vt:lpstr>Michigan Laws</vt:lpstr>
      <vt:lpstr>Age of Consent</vt:lpstr>
      <vt:lpstr>Around the US</vt:lpstr>
      <vt:lpstr>Around the World  </vt:lpstr>
      <vt:lpstr>Slide 5</vt:lpstr>
      <vt:lpstr>Sexual Harassment</vt:lpstr>
      <vt:lpstr>Sexual Harassment</vt:lpstr>
      <vt:lpstr>Sexual Harassment</vt:lpstr>
      <vt:lpstr>Michigan Criminal Sexual Conduct Laws</vt:lpstr>
      <vt:lpstr>Degree’s in a “Nutshell” </vt:lpstr>
      <vt:lpstr>Penetration Vs. Contact</vt:lpstr>
      <vt:lpstr>Penetration Vs. Contact Cont.</vt:lpstr>
      <vt:lpstr>A person is guilty of CSC in the first degree if:</vt:lpstr>
      <vt:lpstr>A person is guilty of CSC in the second degree if:</vt:lpstr>
      <vt:lpstr>A person is guilty of CSC in the Third degree if:</vt:lpstr>
      <vt:lpstr>A person is guilty of CSC in the Fourth degree if:</vt:lpstr>
      <vt:lpstr>Sexting and the Law</vt:lpstr>
      <vt:lpstr>To Break it Down: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Michigan Criminal Sexual Conduct Laws</dc:title>
  <dc:creator>Sam Leto</dc:creator>
  <cp:lastModifiedBy>jroehm</cp:lastModifiedBy>
  <cp:revision>11</cp:revision>
  <dcterms:created xsi:type="dcterms:W3CDTF">2008-04-06T16:36:39Z</dcterms:created>
  <dcterms:modified xsi:type="dcterms:W3CDTF">2016-05-03T15:23:12Z</dcterms:modified>
</cp:coreProperties>
</file>