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handoutMasterIdLst>
    <p:handoutMasterId r:id="rId26"/>
  </p:handoutMasterIdLst>
  <p:sldIdLst>
    <p:sldId id="273" r:id="rId2"/>
    <p:sldId id="269" r:id="rId3"/>
    <p:sldId id="259" r:id="rId4"/>
    <p:sldId id="260" r:id="rId5"/>
    <p:sldId id="270" r:id="rId6"/>
    <p:sldId id="262" r:id="rId7"/>
    <p:sldId id="261" r:id="rId8"/>
    <p:sldId id="271" r:id="rId9"/>
    <p:sldId id="257" r:id="rId10"/>
    <p:sldId id="281" r:id="rId11"/>
    <p:sldId id="263" r:id="rId12"/>
    <p:sldId id="280" r:id="rId13"/>
    <p:sldId id="264" r:id="rId14"/>
    <p:sldId id="277" r:id="rId15"/>
    <p:sldId id="274" r:id="rId16"/>
    <p:sldId id="278" r:id="rId17"/>
    <p:sldId id="265" r:id="rId18"/>
    <p:sldId id="276" r:id="rId19"/>
    <p:sldId id="266" r:id="rId20"/>
    <p:sldId id="279" r:id="rId21"/>
    <p:sldId id="275" r:id="rId22"/>
    <p:sldId id="282" r:id="rId23"/>
    <p:sldId id="268" r:id="rId24"/>
    <p:sldId id="267" r:id="rId2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7AF0819B-50E4-4C9B-A0BF-1A6A4B09B5D1}" type="datetimeFigureOut">
              <a:rPr lang="en-US" smtClean="0"/>
              <a:pPr/>
              <a:t>2/29/2012</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D63965B5-A30D-4FE0-AB30-2D209EA60AF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1A0FB8F2-293E-4DB5-B35A-CBF43256F19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1F36C9A4-913D-479A-8C67-328B60F89B5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C1B59515-1EA0-411F-818E-43FC0B9819C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7E049AE7-DD1C-40EE-A1D3-1D65B7BC8AB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850ABB4-3B7C-4155-8C6B-712D7D99615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9D303609-2F04-44E9-8DA0-B50F463D67D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8C5CD47F-8DE3-4ADF-9ECC-D148DB45DEC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83A8275B-6952-479B-9F7F-F60C33A40FE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4CD84424-562C-44AD-90B9-C9A7F78CEB2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FD59ACEB-D9A2-4C12-A0A7-68C838719DA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CACA210F-AB64-4618-9E19-A2638C08928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smtClean="0">
                <a:solidFill>
                  <a:schemeClr val="tx1">
                    <a:shade val="50000"/>
                  </a:schemeClr>
                </a:solidFill>
              </a:defRPr>
            </a:lvl1pPr>
          </a:lstStyle>
          <a:p>
            <a:pPr>
              <a:defRPr/>
            </a:pPr>
            <a:fld id="{221777D4-B355-4E61-957D-9969834284DE}"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48" r:id="rId1"/>
    <p:sldLayoutId id="2147483749" r:id="rId2"/>
    <p:sldLayoutId id="2147483758"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amf.org/teen/sex/birthcontrol/abstinence.html"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7086600" cy="1279525"/>
          </a:xfrm>
        </p:spPr>
        <p:txBody>
          <a:bodyPr/>
          <a:lstStyle/>
          <a:p>
            <a:pPr fontAlgn="auto">
              <a:spcAft>
                <a:spcPts val="0"/>
              </a:spcAft>
              <a:defRPr/>
            </a:pPr>
            <a:r>
              <a:rPr lang="en-US" dirty="0" smtClean="0"/>
              <a:t>Health Bell Work</a:t>
            </a:r>
            <a:endParaRPr lang="en-US" dirty="0"/>
          </a:p>
        </p:txBody>
      </p:sp>
      <p:sp>
        <p:nvSpPr>
          <p:cNvPr id="3" name="Subtitle 2"/>
          <p:cNvSpPr>
            <a:spLocks noGrp="1"/>
          </p:cNvSpPr>
          <p:nvPr>
            <p:ph type="subTitle" idx="1"/>
          </p:nvPr>
        </p:nvSpPr>
        <p:spPr>
          <a:xfrm>
            <a:off x="0" y="1752600"/>
            <a:ext cx="9144000" cy="5105400"/>
          </a:xfrm>
        </p:spPr>
        <p:txBody>
          <a:bodyPr>
            <a:normAutofit fontScale="85000" lnSpcReduction="20000"/>
          </a:bodyPr>
          <a:lstStyle/>
          <a:p>
            <a:pPr fontAlgn="auto">
              <a:lnSpc>
                <a:spcPct val="80000"/>
              </a:lnSpc>
              <a:spcAft>
                <a:spcPts val="0"/>
              </a:spcAft>
              <a:buClr>
                <a:schemeClr val="tx1">
                  <a:shade val="95000"/>
                </a:schemeClr>
              </a:buClr>
              <a:buFont typeface="Wingdings 2"/>
              <a:buNone/>
              <a:defRPr/>
            </a:pPr>
            <a:r>
              <a:rPr lang="en-US" sz="3600" dirty="0" smtClean="0"/>
              <a:t>1)How long is 1</a:t>
            </a:r>
            <a:r>
              <a:rPr lang="en-US" sz="3600" baseline="30000" dirty="0" smtClean="0"/>
              <a:t>st</a:t>
            </a:r>
            <a:r>
              <a:rPr lang="en-US" sz="3600" dirty="0" smtClean="0"/>
              <a:t> degree CSC punishable for?</a:t>
            </a:r>
          </a:p>
          <a:p>
            <a:pPr fontAlgn="auto">
              <a:lnSpc>
                <a:spcPct val="80000"/>
              </a:lnSpc>
              <a:spcAft>
                <a:spcPts val="0"/>
              </a:spcAft>
              <a:buClr>
                <a:schemeClr val="tx1">
                  <a:shade val="95000"/>
                </a:schemeClr>
              </a:buClr>
              <a:buFont typeface="Wingdings 2"/>
              <a:buNone/>
              <a:defRPr/>
            </a:pPr>
            <a:endParaRPr lang="en-US" sz="3600" dirty="0" smtClean="0"/>
          </a:p>
          <a:p>
            <a:pPr fontAlgn="auto">
              <a:lnSpc>
                <a:spcPct val="80000"/>
              </a:lnSpc>
              <a:spcAft>
                <a:spcPts val="0"/>
              </a:spcAft>
              <a:buClr>
                <a:schemeClr val="tx1">
                  <a:shade val="95000"/>
                </a:schemeClr>
              </a:buClr>
              <a:buFont typeface="Wingdings 2"/>
              <a:buNone/>
              <a:defRPr/>
            </a:pPr>
            <a:r>
              <a:rPr lang="en-US" sz="3600" dirty="0" smtClean="0"/>
              <a:t>2)How long is 2</a:t>
            </a:r>
            <a:r>
              <a:rPr lang="en-US" sz="3600" baseline="30000" dirty="0" smtClean="0"/>
              <a:t>nd</a:t>
            </a:r>
            <a:r>
              <a:rPr lang="en-US" sz="3600" dirty="0" smtClean="0"/>
              <a:t> and 3</a:t>
            </a:r>
            <a:r>
              <a:rPr lang="en-US" sz="3600" baseline="30000" dirty="0" smtClean="0"/>
              <a:t>rd</a:t>
            </a:r>
            <a:r>
              <a:rPr lang="en-US" sz="3600" dirty="0" smtClean="0"/>
              <a:t> degree CSC punishable for?</a:t>
            </a:r>
          </a:p>
          <a:p>
            <a:pPr fontAlgn="auto">
              <a:lnSpc>
                <a:spcPct val="80000"/>
              </a:lnSpc>
              <a:spcAft>
                <a:spcPts val="0"/>
              </a:spcAft>
              <a:buClr>
                <a:schemeClr val="tx1">
                  <a:shade val="95000"/>
                </a:schemeClr>
              </a:buClr>
              <a:buFont typeface="Wingdings 2"/>
              <a:buNone/>
              <a:defRPr/>
            </a:pPr>
            <a:endParaRPr lang="en-US" sz="3600" dirty="0" smtClean="0"/>
          </a:p>
          <a:p>
            <a:pPr fontAlgn="auto">
              <a:lnSpc>
                <a:spcPct val="80000"/>
              </a:lnSpc>
              <a:spcAft>
                <a:spcPts val="0"/>
              </a:spcAft>
              <a:buClr>
                <a:schemeClr val="tx1">
                  <a:shade val="95000"/>
                </a:schemeClr>
              </a:buClr>
              <a:buFont typeface="Wingdings 2"/>
              <a:buNone/>
              <a:defRPr/>
            </a:pPr>
            <a:r>
              <a:rPr lang="en-US" sz="3600" dirty="0" smtClean="0"/>
              <a:t>3)Does a person have to be married to adopt a child?</a:t>
            </a:r>
          </a:p>
          <a:p>
            <a:pPr fontAlgn="auto">
              <a:lnSpc>
                <a:spcPct val="80000"/>
              </a:lnSpc>
              <a:spcAft>
                <a:spcPts val="0"/>
              </a:spcAft>
              <a:buClr>
                <a:schemeClr val="tx1">
                  <a:shade val="95000"/>
                </a:schemeClr>
              </a:buClr>
              <a:buFont typeface="Wingdings 2"/>
              <a:buNone/>
              <a:defRPr/>
            </a:pPr>
            <a:endParaRPr lang="en-US" sz="3600" dirty="0" smtClean="0"/>
          </a:p>
          <a:p>
            <a:pPr fontAlgn="auto">
              <a:lnSpc>
                <a:spcPct val="80000"/>
              </a:lnSpc>
              <a:spcAft>
                <a:spcPts val="0"/>
              </a:spcAft>
              <a:buClr>
                <a:schemeClr val="tx1">
                  <a:shade val="95000"/>
                </a:schemeClr>
              </a:buClr>
              <a:buFont typeface="Wingdings 2"/>
              <a:buNone/>
              <a:defRPr/>
            </a:pPr>
            <a:r>
              <a:rPr lang="en-US" sz="3600" dirty="0" smtClean="0"/>
              <a:t>4) Explain what the Safe Delivery law is. Include the amount of hour after birth it is allowed for.</a:t>
            </a:r>
          </a:p>
          <a:p>
            <a:pPr fontAlgn="auto">
              <a:lnSpc>
                <a:spcPct val="80000"/>
              </a:lnSpc>
              <a:spcAft>
                <a:spcPts val="0"/>
              </a:spcAft>
              <a:buClr>
                <a:schemeClr val="tx1">
                  <a:shade val="95000"/>
                </a:schemeClr>
              </a:buClr>
              <a:buFont typeface="Wingdings 2"/>
              <a:buNone/>
              <a:defRPr/>
            </a:pPr>
            <a:endParaRPr lang="en-US" sz="3600" dirty="0" smtClean="0"/>
          </a:p>
          <a:p>
            <a:pPr fontAlgn="auto">
              <a:lnSpc>
                <a:spcPct val="80000"/>
              </a:lnSpc>
              <a:spcAft>
                <a:spcPts val="0"/>
              </a:spcAft>
              <a:buClr>
                <a:schemeClr val="tx1">
                  <a:shade val="95000"/>
                </a:schemeClr>
              </a:buClr>
              <a:buFont typeface="Wingdings 2"/>
              <a:buNone/>
              <a:defRPr/>
            </a:pPr>
            <a:r>
              <a:rPr lang="en-US" sz="3600" dirty="0" smtClean="0"/>
              <a:t>5) T or F a person has to </a:t>
            </a:r>
            <a:r>
              <a:rPr lang="en-US" sz="3600" smtClean="0"/>
              <a:t>be </a:t>
            </a:r>
            <a:r>
              <a:rPr lang="en-US" sz="3600" smtClean="0"/>
              <a:t>speaking </a:t>
            </a:r>
            <a:r>
              <a:rPr lang="en-US" sz="3600" dirty="0" smtClean="0"/>
              <a:t>to an individual for it to be considered sexual harassment</a:t>
            </a:r>
          </a:p>
          <a:p>
            <a:pPr fontAlgn="auto">
              <a:lnSpc>
                <a:spcPct val="80000"/>
              </a:lnSpc>
              <a:spcAft>
                <a:spcPts val="0"/>
              </a:spcAft>
              <a:buClr>
                <a:schemeClr val="tx1">
                  <a:shade val="95000"/>
                </a:schemeClr>
              </a:buClr>
              <a:buFont typeface="Wingdings 2"/>
              <a:buNone/>
              <a:defRPr/>
            </a:pPr>
            <a:endParaRPr lang="en-US" sz="3600" dirty="0" smtClean="0"/>
          </a:p>
          <a:p>
            <a:pPr fontAlgn="auto">
              <a:lnSpc>
                <a:spcPct val="80000"/>
              </a:lnSpc>
              <a:spcAft>
                <a:spcPts val="0"/>
              </a:spcAft>
              <a:buClr>
                <a:schemeClr val="tx1">
                  <a:shade val="95000"/>
                </a:schemeClr>
              </a:buClr>
              <a:buFont typeface="Wingdings 2"/>
              <a:buNone/>
              <a:defRPr/>
            </a:pPr>
            <a:endParaRPr 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Condom</a:t>
            </a:r>
            <a:endParaRPr lang="en-US" dirty="0"/>
          </a:p>
        </p:txBody>
      </p:sp>
      <p:sp>
        <p:nvSpPr>
          <p:cNvPr id="12291" name="Content Placeholder 2"/>
          <p:cNvSpPr>
            <a:spLocks noGrp="1"/>
          </p:cNvSpPr>
          <p:nvPr>
            <p:ph idx="1"/>
          </p:nvPr>
        </p:nvSpPr>
        <p:spPr/>
        <p:txBody>
          <a:bodyPr/>
          <a:lstStyle/>
          <a:p>
            <a:r>
              <a:rPr lang="en-US" dirty="0" smtClean="0"/>
              <a:t>Condoms are worn on the penis during intercourse. They are made of thin latex or plastic that has been molded into the shape of a penis. Sometimes they are called rubbers, safes, or jimmies.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normAutofit fontScale="90000"/>
          </a:bodyPr>
          <a:lstStyle/>
          <a:p>
            <a:pPr fontAlgn="auto">
              <a:spcAft>
                <a:spcPts val="0"/>
              </a:spcAft>
              <a:defRPr/>
            </a:pPr>
            <a:r>
              <a:rPr lang="en-US" dirty="0" smtClean="0"/>
              <a:t>Male Condom</a:t>
            </a:r>
            <a:br>
              <a:rPr lang="en-US" dirty="0" smtClean="0"/>
            </a:br>
            <a:r>
              <a:rPr lang="en-US" dirty="0" smtClean="0"/>
              <a:t>Pros					Cons</a:t>
            </a:r>
          </a:p>
        </p:txBody>
      </p:sp>
      <p:sp>
        <p:nvSpPr>
          <p:cNvPr id="13315" name="Rectangle 4"/>
          <p:cNvSpPr>
            <a:spLocks noGrp="1" noRot="1" noChangeArrowheads="1"/>
          </p:cNvSpPr>
          <p:nvPr>
            <p:ph sz="half" idx="1"/>
          </p:nvPr>
        </p:nvSpPr>
        <p:spPr/>
        <p:txBody>
          <a:bodyPr/>
          <a:lstStyle/>
          <a:p>
            <a:pPr>
              <a:lnSpc>
                <a:spcPct val="90000"/>
              </a:lnSpc>
              <a:buFont typeface="Wingdings" pitchFamily="2" charset="2"/>
              <a:buNone/>
            </a:pPr>
            <a:r>
              <a:rPr lang="en-US" sz="2000" dirty="0" smtClean="0"/>
              <a:t>The condom is the best method for reducing the risk of STI’s for those who choose to have intercourse. (As always, </a:t>
            </a:r>
            <a:r>
              <a:rPr lang="en-US" sz="2000" dirty="0" smtClean="0">
                <a:hlinkClick r:id="rId2"/>
              </a:rPr>
              <a:t>abstinence</a:t>
            </a:r>
            <a:r>
              <a:rPr lang="en-US" sz="2000" dirty="0" smtClean="0"/>
              <a:t> is the only 100 percent guarantee.)</a:t>
            </a:r>
          </a:p>
          <a:p>
            <a:pPr>
              <a:lnSpc>
                <a:spcPct val="90000"/>
              </a:lnSpc>
              <a:buFont typeface="Wingdings" pitchFamily="2" charset="2"/>
              <a:buNone/>
            </a:pPr>
            <a:r>
              <a:rPr lang="en-US" sz="2000" dirty="0" smtClean="0"/>
              <a:t>Allows men to share responsibility for pregnancy prevention and protection </a:t>
            </a:r>
            <a:br>
              <a:rPr lang="en-US" sz="2000" dirty="0" smtClean="0"/>
            </a:br>
            <a:r>
              <a:rPr lang="en-US" sz="2000" dirty="0" smtClean="0"/>
              <a:t>against STDs </a:t>
            </a:r>
          </a:p>
          <a:p>
            <a:pPr>
              <a:lnSpc>
                <a:spcPct val="90000"/>
              </a:lnSpc>
              <a:buFont typeface="Wingdings" pitchFamily="2" charset="2"/>
              <a:buNone/>
            </a:pPr>
            <a:r>
              <a:rPr lang="en-US" sz="2000" dirty="0" smtClean="0"/>
              <a:t>Can be easily obtained and does not require a prescription </a:t>
            </a:r>
          </a:p>
          <a:p>
            <a:pPr lvl="1">
              <a:lnSpc>
                <a:spcPct val="90000"/>
              </a:lnSpc>
            </a:pPr>
            <a:endParaRPr lang="en-US" sz="1800" dirty="0" smtClean="0"/>
          </a:p>
        </p:txBody>
      </p:sp>
      <p:sp>
        <p:nvSpPr>
          <p:cNvPr id="13316" name="Rectangle 5"/>
          <p:cNvSpPr>
            <a:spLocks noGrp="1" noRot="1" noChangeArrowheads="1"/>
          </p:cNvSpPr>
          <p:nvPr>
            <p:ph sz="half" idx="2"/>
          </p:nvPr>
        </p:nvSpPr>
        <p:spPr/>
        <p:txBody>
          <a:bodyPr/>
          <a:lstStyle/>
          <a:p>
            <a:pPr>
              <a:spcBef>
                <a:spcPct val="0"/>
              </a:spcBef>
              <a:buClrTx/>
              <a:buFontTx/>
              <a:buNone/>
            </a:pPr>
            <a:r>
              <a:rPr lang="en-US" sz="2000" dirty="0" smtClean="0"/>
              <a:t>Some people are allergic to latex. Polyurethane condoms can be used as an alternative</a:t>
            </a:r>
          </a:p>
          <a:p>
            <a:pPr>
              <a:spcBef>
                <a:spcPct val="0"/>
              </a:spcBef>
              <a:buClrTx/>
              <a:buFontTx/>
              <a:buNone/>
            </a:pPr>
            <a:endParaRPr lang="en-US" sz="2000" dirty="0" smtClean="0"/>
          </a:p>
          <a:p>
            <a:pPr>
              <a:spcBef>
                <a:spcPct val="0"/>
              </a:spcBef>
              <a:buClrTx/>
              <a:buFontTx/>
              <a:buNone/>
            </a:pPr>
            <a:r>
              <a:rPr lang="en-US" sz="2000" dirty="0" smtClean="0"/>
              <a:t>Condoms may break if they are put </a:t>
            </a:r>
            <a:br>
              <a:rPr lang="en-US" sz="2000" dirty="0" smtClean="0"/>
            </a:br>
            <a:r>
              <a:rPr lang="en-US" sz="2000" dirty="0" smtClean="0"/>
              <a:t>on incorrectly </a:t>
            </a:r>
          </a:p>
          <a:p>
            <a:pPr>
              <a:spcBef>
                <a:spcPct val="0"/>
              </a:spcBef>
              <a:buClrTx/>
              <a:buFontTx/>
              <a:buNone/>
            </a:pPr>
            <a:endParaRPr lang="en-US" sz="2000" dirty="0" smtClean="0"/>
          </a:p>
          <a:p>
            <a:pPr>
              <a:spcBef>
                <a:spcPct val="0"/>
              </a:spcBef>
              <a:buClrTx/>
              <a:buFontTx/>
              <a:buNone/>
            </a:pPr>
            <a:r>
              <a:rPr lang="en-US" sz="2000" dirty="0" smtClean="0"/>
              <a:t>14% failure rate for pregnancy during typical use</a:t>
            </a:r>
          </a:p>
        </p:txBody>
      </p:sp>
      <p:pic>
        <p:nvPicPr>
          <p:cNvPr id="13317" name="Picture 7" descr="Male Condom"/>
          <p:cNvPicPr>
            <a:picLocks noChangeAspect="1" noChangeArrowheads="1"/>
          </p:cNvPicPr>
          <p:nvPr/>
        </p:nvPicPr>
        <p:blipFill>
          <a:blip r:embed="rId3" cstate="print"/>
          <a:srcRect/>
          <a:stretch>
            <a:fillRect/>
          </a:stretch>
        </p:blipFill>
        <p:spPr bwMode="auto">
          <a:xfrm>
            <a:off x="6400800" y="5167313"/>
            <a:ext cx="1828800" cy="169068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Pill</a:t>
            </a:r>
            <a:endParaRPr lang="en-US" dirty="0"/>
          </a:p>
        </p:txBody>
      </p:sp>
      <p:sp>
        <p:nvSpPr>
          <p:cNvPr id="14339" name="Content Placeholder 2"/>
          <p:cNvSpPr>
            <a:spLocks noGrp="1"/>
          </p:cNvSpPr>
          <p:nvPr>
            <p:ph idx="1"/>
          </p:nvPr>
        </p:nvSpPr>
        <p:spPr/>
        <p:txBody>
          <a:bodyPr/>
          <a:lstStyle/>
          <a:p>
            <a:r>
              <a:rPr lang="en-US" dirty="0" smtClean="0"/>
              <a:t>Birth control pills are a kind of medication that women can take daily to prevent pregnancy. They are also sometimes called “the pill” or oral contraception.</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Rot="1" noChangeArrowheads="1"/>
          </p:cNvSpPr>
          <p:nvPr>
            <p:ph type="title"/>
          </p:nvPr>
        </p:nvSpPr>
        <p:spPr/>
        <p:txBody>
          <a:bodyPr>
            <a:normAutofit fontScale="90000"/>
          </a:bodyPr>
          <a:lstStyle/>
          <a:p>
            <a:pPr fontAlgn="auto">
              <a:spcAft>
                <a:spcPts val="0"/>
              </a:spcAft>
              <a:defRPr/>
            </a:pPr>
            <a:r>
              <a:rPr lang="en-US" dirty="0" smtClean="0"/>
              <a:t>The Pill</a:t>
            </a:r>
            <a:br>
              <a:rPr lang="en-US" dirty="0" smtClean="0"/>
            </a:br>
            <a:r>
              <a:rPr lang="en-US" dirty="0" smtClean="0"/>
              <a:t>Pros				Cons</a:t>
            </a:r>
          </a:p>
        </p:txBody>
      </p:sp>
      <p:sp>
        <p:nvSpPr>
          <p:cNvPr id="15363" name="Rectangle 5"/>
          <p:cNvSpPr>
            <a:spLocks noGrp="1" noRot="1" noChangeArrowheads="1"/>
          </p:cNvSpPr>
          <p:nvPr>
            <p:ph sz="half" idx="1"/>
          </p:nvPr>
        </p:nvSpPr>
        <p:spPr/>
        <p:txBody>
          <a:bodyPr/>
          <a:lstStyle/>
          <a:p>
            <a:pPr>
              <a:lnSpc>
                <a:spcPct val="80000"/>
              </a:lnSpc>
            </a:pPr>
            <a:r>
              <a:rPr lang="en-US" sz="2400" dirty="0" smtClean="0"/>
              <a:t>99% effective in stopping pregnancy when used perfect</a:t>
            </a:r>
          </a:p>
          <a:p>
            <a:pPr>
              <a:lnSpc>
                <a:spcPct val="80000"/>
              </a:lnSpc>
            </a:pPr>
            <a:r>
              <a:rPr lang="en-US" sz="2400" dirty="0" smtClean="0"/>
              <a:t>95% effective in preventing pregnancy when typically used</a:t>
            </a:r>
          </a:p>
        </p:txBody>
      </p:sp>
      <p:sp>
        <p:nvSpPr>
          <p:cNvPr id="15364" name="Rectangle 6"/>
          <p:cNvSpPr>
            <a:spLocks noGrp="1" noRot="1" noChangeArrowheads="1"/>
          </p:cNvSpPr>
          <p:nvPr>
            <p:ph sz="half" idx="2"/>
          </p:nvPr>
        </p:nvSpPr>
        <p:spPr/>
        <p:txBody>
          <a:bodyPr/>
          <a:lstStyle/>
          <a:p>
            <a:pPr>
              <a:lnSpc>
                <a:spcPct val="80000"/>
              </a:lnSpc>
            </a:pPr>
            <a:r>
              <a:rPr lang="en-US" sz="2400" dirty="0" smtClean="0"/>
              <a:t>Does not protect vs STI’s</a:t>
            </a:r>
          </a:p>
          <a:p>
            <a:pPr>
              <a:lnSpc>
                <a:spcPct val="80000"/>
              </a:lnSpc>
            </a:pPr>
            <a:r>
              <a:rPr lang="en-US" sz="2400" dirty="0" smtClean="0"/>
              <a:t>You must remember to take it every day without fail or it will not be effective </a:t>
            </a:r>
          </a:p>
          <a:p>
            <a:pPr>
              <a:lnSpc>
                <a:spcPct val="80000"/>
              </a:lnSpc>
            </a:pPr>
            <a:r>
              <a:rPr lang="en-US" sz="2400" dirty="0" smtClean="0"/>
              <a:t>Has some health risks such as: </a:t>
            </a:r>
          </a:p>
          <a:p>
            <a:pPr lvl="1">
              <a:lnSpc>
                <a:spcPct val="80000"/>
              </a:lnSpc>
            </a:pPr>
            <a:r>
              <a:rPr lang="en-US" sz="2000" dirty="0" smtClean="0"/>
              <a:t>Weight gain or loss</a:t>
            </a:r>
          </a:p>
          <a:p>
            <a:pPr lvl="1">
              <a:lnSpc>
                <a:spcPct val="80000"/>
              </a:lnSpc>
            </a:pPr>
            <a:r>
              <a:rPr lang="en-US" sz="2000" dirty="0" smtClean="0"/>
              <a:t>Nausea or vomiting</a:t>
            </a:r>
            <a:br>
              <a:rPr lang="en-US" sz="2000" dirty="0" smtClean="0"/>
            </a:br>
            <a:endParaRPr lang="en-US" sz="2000" dirty="0" smtClean="0"/>
          </a:p>
          <a:p>
            <a:pPr lvl="1">
              <a:lnSpc>
                <a:spcPct val="80000"/>
              </a:lnSpc>
            </a:pPr>
            <a:r>
              <a:rPr lang="en-US" sz="2000" dirty="0" smtClean="0"/>
              <a:t>Depression </a:t>
            </a:r>
            <a:br>
              <a:rPr lang="en-US" sz="2000" dirty="0" smtClean="0"/>
            </a:br>
            <a:endParaRPr lang="en-US" sz="2000" dirty="0" smtClean="0"/>
          </a:p>
          <a:p>
            <a:pPr>
              <a:lnSpc>
                <a:spcPct val="80000"/>
              </a:lnSpc>
            </a:pPr>
            <a:endParaRPr lang="en-US" sz="2400" dirty="0" smtClean="0"/>
          </a:p>
          <a:p>
            <a:pPr>
              <a:lnSpc>
                <a:spcPct val="80000"/>
              </a:lnSpc>
            </a:pPr>
            <a:endParaRPr lang="en-US" sz="2400" dirty="0" smtClean="0"/>
          </a:p>
        </p:txBody>
      </p:sp>
      <p:pic>
        <p:nvPicPr>
          <p:cNvPr id="15365" name="Picture 8" descr="Birth Control Pills"/>
          <p:cNvPicPr>
            <a:picLocks noChangeAspect="1" noChangeArrowheads="1"/>
          </p:cNvPicPr>
          <p:nvPr/>
        </p:nvPicPr>
        <p:blipFill>
          <a:blip r:embed="rId2" cstate="print"/>
          <a:srcRect/>
          <a:stretch>
            <a:fillRect/>
          </a:stretch>
        </p:blipFill>
        <p:spPr bwMode="auto">
          <a:xfrm>
            <a:off x="1447800" y="4114800"/>
            <a:ext cx="2143125" cy="20669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Shot</a:t>
            </a:r>
            <a:endParaRPr lang="en-US" dirty="0"/>
          </a:p>
        </p:txBody>
      </p:sp>
      <p:sp>
        <p:nvSpPr>
          <p:cNvPr id="16387" name="Content Placeholder 2"/>
          <p:cNvSpPr>
            <a:spLocks noGrp="1"/>
          </p:cNvSpPr>
          <p:nvPr>
            <p:ph idx="1"/>
          </p:nvPr>
        </p:nvSpPr>
        <p:spPr/>
        <p:txBody>
          <a:bodyPr/>
          <a:lstStyle/>
          <a:p>
            <a:r>
              <a:rPr lang="en-US" dirty="0" smtClean="0"/>
              <a:t>The birth control shot is an injection of a hormone that prevents pregnancy. Each shot prevents pregnancy for three months.</a:t>
            </a:r>
          </a:p>
          <a:p>
            <a:r>
              <a:rPr lang="en-US" dirty="0" smtClean="0"/>
              <a:t>The shot is also known by the brand name Depo-Provera, or by the name of the medicine in the shot, DMPA.</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t>Shot</a:t>
            </a:r>
            <a:endParaRPr lang="en-US" dirty="0"/>
          </a:p>
        </p:txBody>
      </p:sp>
      <p:sp>
        <p:nvSpPr>
          <p:cNvPr id="5" name="Text Placeholder 4"/>
          <p:cNvSpPr>
            <a:spLocks noGrp="1"/>
          </p:cNvSpPr>
          <p:nvPr>
            <p:ph type="body" idx="1"/>
          </p:nvPr>
        </p:nvSpPr>
        <p:spPr>
          <a:xfrm>
            <a:off x="457200" y="1535113"/>
            <a:ext cx="4040188" cy="750887"/>
          </a:xfrm>
        </p:spPr>
        <p:txBody>
          <a:bodyPr>
            <a:normAutofit/>
          </a:bodyPr>
          <a:lstStyle/>
          <a:p>
            <a:pPr fontAlgn="auto">
              <a:spcAft>
                <a:spcPts val="0"/>
              </a:spcAft>
              <a:buClr>
                <a:schemeClr val="tx1">
                  <a:shade val="95000"/>
                </a:schemeClr>
              </a:buClr>
              <a:buFont typeface="Wingdings 2"/>
              <a:buNone/>
              <a:defRPr/>
            </a:pPr>
            <a:r>
              <a:rPr lang="en-US" dirty="0" smtClean="0"/>
              <a:t>Pro’s</a:t>
            </a:r>
            <a:endParaRPr lang="en-US" dirty="0"/>
          </a:p>
        </p:txBody>
      </p:sp>
      <p:sp>
        <p:nvSpPr>
          <p:cNvPr id="7" name="Text Placeholder 6"/>
          <p:cNvSpPr>
            <a:spLocks noGrp="1"/>
          </p:cNvSpPr>
          <p:nvPr>
            <p:ph type="body" sz="half" idx="3"/>
          </p:nvPr>
        </p:nvSpPr>
        <p:spPr>
          <a:xfrm>
            <a:off x="4645025" y="1535113"/>
            <a:ext cx="4041775" cy="750887"/>
          </a:xfrm>
        </p:spPr>
        <p:txBody>
          <a:bodyPr>
            <a:normAutofit/>
          </a:bodyPr>
          <a:lstStyle/>
          <a:p>
            <a:pPr fontAlgn="auto">
              <a:spcAft>
                <a:spcPts val="0"/>
              </a:spcAft>
              <a:buClr>
                <a:schemeClr val="tx1">
                  <a:shade val="95000"/>
                </a:schemeClr>
              </a:buClr>
              <a:buFont typeface="Wingdings 2"/>
              <a:buNone/>
              <a:defRPr/>
            </a:pPr>
            <a:r>
              <a:rPr lang="en-US" dirty="0" smtClean="0"/>
              <a:t>Con’s</a:t>
            </a:r>
            <a:endParaRPr lang="en-US" dirty="0"/>
          </a:p>
        </p:txBody>
      </p:sp>
      <p:sp>
        <p:nvSpPr>
          <p:cNvPr id="17413" name="Content Placeholder 5"/>
          <p:cNvSpPr>
            <a:spLocks noGrp="1"/>
          </p:cNvSpPr>
          <p:nvPr>
            <p:ph sz="quarter" idx="2"/>
          </p:nvPr>
        </p:nvSpPr>
        <p:spPr/>
        <p:txBody>
          <a:bodyPr/>
          <a:lstStyle/>
          <a:p>
            <a:r>
              <a:rPr lang="en-US" dirty="0" smtClean="0"/>
              <a:t>99.7% effective in preventing pregnancy</a:t>
            </a:r>
          </a:p>
          <a:p>
            <a:r>
              <a:rPr lang="en-US" dirty="0" smtClean="0"/>
              <a:t>Last for 12 weeks</a:t>
            </a:r>
          </a:p>
          <a:p>
            <a:pPr lvl="1"/>
            <a:endParaRPr lang="en-US" dirty="0" smtClean="0"/>
          </a:p>
        </p:txBody>
      </p:sp>
      <p:sp>
        <p:nvSpPr>
          <p:cNvPr id="17414" name="Content Placeholder 7"/>
          <p:cNvSpPr>
            <a:spLocks noGrp="1"/>
          </p:cNvSpPr>
          <p:nvPr>
            <p:ph sz="quarter" idx="4"/>
          </p:nvPr>
        </p:nvSpPr>
        <p:spPr/>
        <p:txBody>
          <a:bodyPr/>
          <a:lstStyle/>
          <a:p>
            <a:r>
              <a:rPr lang="en-US" dirty="0" smtClean="0"/>
              <a:t>Does not protect against STI’s</a:t>
            </a:r>
          </a:p>
          <a:p>
            <a:r>
              <a:rPr lang="en-US" dirty="0" smtClean="0"/>
              <a:t>Causes</a:t>
            </a:r>
          </a:p>
          <a:p>
            <a:pPr lvl="1"/>
            <a:r>
              <a:rPr lang="en-US" dirty="0" smtClean="0"/>
              <a:t>Weight Gain</a:t>
            </a:r>
          </a:p>
          <a:p>
            <a:pPr lvl="1"/>
            <a:r>
              <a:rPr lang="en-US" dirty="0" smtClean="0"/>
              <a:t>Headaches</a:t>
            </a:r>
          </a:p>
          <a:p>
            <a:pPr lvl="1"/>
            <a:r>
              <a:rPr lang="en-US" dirty="0" smtClean="0"/>
              <a:t>Acne</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Patch</a:t>
            </a:r>
            <a:endParaRPr lang="en-US" dirty="0"/>
          </a:p>
        </p:txBody>
      </p:sp>
      <p:sp>
        <p:nvSpPr>
          <p:cNvPr id="18435" name="Content Placeholder 2"/>
          <p:cNvSpPr>
            <a:spLocks noGrp="1"/>
          </p:cNvSpPr>
          <p:nvPr>
            <p:ph idx="1"/>
          </p:nvPr>
        </p:nvSpPr>
        <p:spPr/>
        <p:txBody>
          <a:bodyPr/>
          <a:lstStyle/>
          <a:p>
            <a:r>
              <a:rPr lang="en-US" dirty="0" smtClean="0"/>
              <a:t>The birth control patch is a thin, beige, plastic patch that sticks to the skin. It is used to prevent pregnancy. A new patch is placed on the skin once a week for three weeks in a row, followed by a patch-free week. </a:t>
            </a:r>
          </a:p>
          <a:p>
            <a:r>
              <a:rPr lang="en-US" dirty="0" smtClean="0"/>
              <a:t>The birth control patch is commonly called Ortho Evra, its brand name. </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normAutofit fontScale="90000"/>
          </a:bodyPr>
          <a:lstStyle/>
          <a:p>
            <a:pPr fontAlgn="auto">
              <a:spcAft>
                <a:spcPts val="0"/>
              </a:spcAft>
              <a:defRPr/>
            </a:pPr>
            <a:r>
              <a:rPr lang="en-US" dirty="0" smtClean="0"/>
              <a:t>The Patch</a:t>
            </a:r>
            <a:br>
              <a:rPr lang="en-US" dirty="0" smtClean="0"/>
            </a:br>
            <a:r>
              <a:rPr lang="en-US" dirty="0" smtClean="0"/>
              <a:t>Pros				Cons</a:t>
            </a:r>
          </a:p>
        </p:txBody>
      </p:sp>
      <p:sp>
        <p:nvSpPr>
          <p:cNvPr id="19459" name="Rectangle 4"/>
          <p:cNvSpPr>
            <a:spLocks noGrp="1" noRot="1" noChangeArrowheads="1"/>
          </p:cNvSpPr>
          <p:nvPr>
            <p:ph sz="half" idx="1"/>
          </p:nvPr>
        </p:nvSpPr>
        <p:spPr/>
        <p:txBody>
          <a:bodyPr/>
          <a:lstStyle/>
          <a:p>
            <a:pPr>
              <a:lnSpc>
                <a:spcPct val="90000"/>
              </a:lnSpc>
            </a:pPr>
            <a:r>
              <a:rPr lang="en-US" dirty="0" smtClean="0"/>
              <a:t>The patch serves as a visible reminder that you are using your birth control </a:t>
            </a:r>
          </a:p>
          <a:p>
            <a:pPr>
              <a:lnSpc>
                <a:spcPct val="90000"/>
              </a:lnSpc>
            </a:pPr>
            <a:r>
              <a:rPr lang="en-US" dirty="0" smtClean="0"/>
              <a:t>It provides a weekly </a:t>
            </a:r>
            <a:r>
              <a:rPr lang="en-US" dirty="0" smtClean="0">
                <a:hlinkClick r:id=""/>
              </a:rPr>
              <a:t>birth control </a:t>
            </a:r>
            <a:r>
              <a:rPr lang="en-US" dirty="0" smtClean="0"/>
              <a:t>method that does not require daily maintenance </a:t>
            </a:r>
          </a:p>
        </p:txBody>
      </p:sp>
      <p:sp>
        <p:nvSpPr>
          <p:cNvPr id="19460" name="Rectangle 5"/>
          <p:cNvSpPr>
            <a:spLocks noGrp="1" noRot="1" noChangeArrowheads="1"/>
          </p:cNvSpPr>
          <p:nvPr>
            <p:ph sz="half" idx="2"/>
          </p:nvPr>
        </p:nvSpPr>
        <p:spPr/>
        <p:txBody>
          <a:bodyPr/>
          <a:lstStyle/>
          <a:p>
            <a:pPr>
              <a:lnSpc>
                <a:spcPct val="90000"/>
              </a:lnSpc>
            </a:pPr>
            <a:r>
              <a:rPr lang="en-US" dirty="0" smtClean="0"/>
              <a:t>Does not protect against STI’s</a:t>
            </a:r>
            <a:br>
              <a:rPr lang="en-US" dirty="0" smtClean="0"/>
            </a:br>
            <a:endParaRPr lang="en-US" dirty="0" smtClean="0"/>
          </a:p>
          <a:p>
            <a:pPr>
              <a:lnSpc>
                <a:spcPct val="90000"/>
              </a:lnSpc>
            </a:pPr>
            <a:r>
              <a:rPr lang="en-US" dirty="0" smtClean="0"/>
              <a:t>Risk of blood clots in the legs or lungs.</a:t>
            </a:r>
            <a:br>
              <a:rPr lang="en-US" dirty="0" smtClean="0"/>
            </a:br>
            <a:endParaRPr lang="en-US" dirty="0" smtClean="0"/>
          </a:p>
          <a:p>
            <a:pPr>
              <a:lnSpc>
                <a:spcPct val="90000"/>
              </a:lnSpc>
            </a:pPr>
            <a:r>
              <a:rPr lang="en-US" dirty="0" smtClean="0"/>
              <a:t>Less effective in women weighing more than 198 pounds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NuvaRing</a:t>
            </a:r>
            <a:endParaRPr lang="en-US" dirty="0"/>
          </a:p>
        </p:txBody>
      </p:sp>
      <p:sp>
        <p:nvSpPr>
          <p:cNvPr id="20483" name="Content Placeholder 2"/>
          <p:cNvSpPr>
            <a:spLocks noGrp="1"/>
          </p:cNvSpPr>
          <p:nvPr>
            <p:ph idx="1"/>
          </p:nvPr>
        </p:nvSpPr>
        <p:spPr/>
        <p:txBody>
          <a:bodyPr/>
          <a:lstStyle/>
          <a:p>
            <a:r>
              <a:rPr lang="en-US" dirty="0" smtClean="0"/>
              <a:t>The vaginal ring is a small, flexible ring a woman inserts into her vagina once a month to prevent pregnancy. It is left in place for three weeks and taken out for the remaining week each month. The vaginal ring is commonly called NuvaRing, its brand name.</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Rot="1" noChangeArrowheads="1"/>
          </p:cNvSpPr>
          <p:nvPr>
            <p:ph type="title"/>
          </p:nvPr>
        </p:nvSpPr>
        <p:spPr/>
        <p:txBody>
          <a:bodyPr>
            <a:normAutofit fontScale="90000"/>
          </a:bodyPr>
          <a:lstStyle/>
          <a:p>
            <a:pPr fontAlgn="auto">
              <a:spcAft>
                <a:spcPts val="0"/>
              </a:spcAft>
              <a:defRPr/>
            </a:pPr>
            <a:r>
              <a:rPr lang="en-US" dirty="0" smtClean="0"/>
              <a:t>NuvaRing</a:t>
            </a:r>
            <a:br>
              <a:rPr lang="en-US" dirty="0" smtClean="0"/>
            </a:br>
            <a:r>
              <a:rPr lang="en-US" dirty="0" smtClean="0"/>
              <a:t>Pros				Cons</a:t>
            </a:r>
          </a:p>
        </p:txBody>
      </p:sp>
      <p:sp>
        <p:nvSpPr>
          <p:cNvPr id="21507" name="Rectangle 5"/>
          <p:cNvSpPr>
            <a:spLocks noGrp="1" noRot="1" noChangeArrowheads="1"/>
          </p:cNvSpPr>
          <p:nvPr>
            <p:ph sz="half" idx="1"/>
          </p:nvPr>
        </p:nvSpPr>
        <p:spPr/>
        <p:txBody>
          <a:bodyPr/>
          <a:lstStyle/>
          <a:p>
            <a:r>
              <a:rPr lang="en-US" dirty="0" smtClean="0"/>
              <a:t>99% effective in preventing pregnancy</a:t>
            </a:r>
          </a:p>
          <a:p>
            <a:r>
              <a:rPr lang="en-US" dirty="0" smtClean="0"/>
              <a:t>A once a month option for contraception</a:t>
            </a:r>
          </a:p>
          <a:p>
            <a:endParaRPr lang="en-US" dirty="0" smtClean="0"/>
          </a:p>
        </p:txBody>
      </p:sp>
      <p:sp>
        <p:nvSpPr>
          <p:cNvPr id="21508" name="Rectangle 6"/>
          <p:cNvSpPr>
            <a:spLocks noGrp="1" noRot="1" noChangeArrowheads="1"/>
          </p:cNvSpPr>
          <p:nvPr>
            <p:ph sz="half" idx="2"/>
          </p:nvPr>
        </p:nvSpPr>
        <p:spPr/>
        <p:txBody>
          <a:bodyPr/>
          <a:lstStyle/>
          <a:p>
            <a:r>
              <a:rPr lang="en-US" dirty="0" smtClean="0"/>
              <a:t>Does not protect against STI’s</a:t>
            </a:r>
          </a:p>
          <a:p>
            <a:r>
              <a:rPr lang="en-US" dirty="0" smtClean="0"/>
              <a:t>80% effective for typical use</a:t>
            </a:r>
          </a:p>
          <a:p>
            <a:r>
              <a:rPr lang="en-US" dirty="0" smtClean="0"/>
              <a:t>Can cause infections</a:t>
            </a:r>
          </a:p>
          <a:p>
            <a:r>
              <a:rPr lang="en-US" dirty="0" smtClean="0"/>
              <a:t>Causes vaginal irritation</a:t>
            </a:r>
          </a:p>
          <a:p>
            <a:r>
              <a:rPr lang="en-US" dirty="0" smtClean="0"/>
              <a:t>Requires a prescription</a:t>
            </a:r>
          </a:p>
        </p:txBody>
      </p:sp>
      <p:pic>
        <p:nvPicPr>
          <p:cNvPr id="21509" name="Picture 6" descr="https://encrypted-tbn1.google.com/images?q=tbn:ANd9GcS9HDcSL8WiBdi4K2vGJtZlvZaoXTnFhyvLQEl9O7un85CoDU75OA"/>
          <p:cNvPicPr>
            <a:picLocks noChangeAspect="1" noChangeArrowheads="1"/>
          </p:cNvPicPr>
          <p:nvPr/>
        </p:nvPicPr>
        <p:blipFill>
          <a:blip r:embed="rId2" cstate="print"/>
          <a:srcRect/>
          <a:stretch>
            <a:fillRect/>
          </a:stretch>
        </p:blipFill>
        <p:spPr bwMode="auto">
          <a:xfrm>
            <a:off x="838200" y="4724400"/>
            <a:ext cx="2362200" cy="19335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ctrTitle"/>
          </p:nvPr>
        </p:nvSpPr>
        <p:spPr/>
        <p:txBody>
          <a:bodyPr/>
          <a:lstStyle/>
          <a:p>
            <a:pPr fontAlgn="auto">
              <a:spcAft>
                <a:spcPts val="0"/>
              </a:spcAft>
              <a:defRPr/>
            </a:pPr>
            <a:r>
              <a:rPr lang="en-US" dirty="0" smtClean="0"/>
              <a:t>Index Card Activity</a:t>
            </a:r>
          </a:p>
        </p:txBody>
      </p:sp>
      <p:sp>
        <p:nvSpPr>
          <p:cNvPr id="4099" name="Rectangle 5"/>
          <p:cNvSpPr>
            <a:spLocks noGrp="1" noChangeArrowheads="1"/>
          </p:cNvSpPr>
          <p:nvPr>
            <p:ph type="subTitle" idx="1"/>
          </p:nvPr>
        </p:nvSpPr>
        <p:spPr>
          <a:xfrm>
            <a:off x="1371600" y="3332163"/>
            <a:ext cx="6400800" cy="1752600"/>
          </a:xfrm>
        </p:spPr>
        <p:txBody>
          <a:bodyPr/>
          <a:lstStyle/>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Implant</a:t>
            </a:r>
            <a:endParaRPr lang="en-US" dirty="0"/>
          </a:p>
        </p:txBody>
      </p:sp>
      <p:sp>
        <p:nvSpPr>
          <p:cNvPr id="22531" name="Content Placeholder 2"/>
          <p:cNvSpPr>
            <a:spLocks noGrp="1"/>
          </p:cNvSpPr>
          <p:nvPr>
            <p:ph idx="1"/>
          </p:nvPr>
        </p:nvSpPr>
        <p:spPr/>
        <p:txBody>
          <a:bodyPr/>
          <a:lstStyle/>
          <a:p>
            <a:r>
              <a:rPr lang="en-US" dirty="0" smtClean="0"/>
              <a:t>Commonly called by it’s brand name Implanon. Implanon is a thin, flexible plastic implant about the size of a cardboard matchstick. It is inserted under the skin of the upper arm.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Implant</a:t>
            </a:r>
            <a:br>
              <a:rPr lang="en-US" dirty="0" smtClean="0"/>
            </a:br>
            <a:r>
              <a:rPr lang="en-US" dirty="0" smtClean="0"/>
              <a:t> Pros				Cons</a:t>
            </a:r>
            <a:endParaRPr lang="en-US" dirty="0"/>
          </a:p>
        </p:txBody>
      </p:sp>
      <p:sp>
        <p:nvSpPr>
          <p:cNvPr id="23555" name="Content Placeholder 2"/>
          <p:cNvSpPr>
            <a:spLocks noGrp="1"/>
          </p:cNvSpPr>
          <p:nvPr>
            <p:ph sz="half" idx="1"/>
          </p:nvPr>
        </p:nvSpPr>
        <p:spPr/>
        <p:txBody>
          <a:bodyPr/>
          <a:lstStyle/>
          <a:p>
            <a:r>
              <a:rPr lang="en-US" dirty="0" smtClean="0"/>
              <a:t>99% effective in preventing pregnancy</a:t>
            </a:r>
          </a:p>
          <a:p>
            <a:r>
              <a:rPr lang="en-US" dirty="0" smtClean="0"/>
              <a:t>Effective for up to 3 years</a:t>
            </a:r>
          </a:p>
        </p:txBody>
      </p:sp>
      <p:sp>
        <p:nvSpPr>
          <p:cNvPr id="23556" name="Content Placeholder 3"/>
          <p:cNvSpPr>
            <a:spLocks noGrp="1"/>
          </p:cNvSpPr>
          <p:nvPr>
            <p:ph sz="half" idx="2"/>
          </p:nvPr>
        </p:nvSpPr>
        <p:spPr/>
        <p:txBody>
          <a:bodyPr/>
          <a:lstStyle/>
          <a:p>
            <a:r>
              <a:rPr lang="en-US" sz="2400" dirty="0" smtClean="0"/>
              <a:t>Irregular bleeding is the most common side effect, especially in the first 6–12 months of use.</a:t>
            </a:r>
          </a:p>
          <a:p>
            <a:r>
              <a:rPr lang="en-US" sz="2400" dirty="0" smtClean="0"/>
              <a:t>Some women have longer, heavier periods. </a:t>
            </a:r>
          </a:p>
          <a:p>
            <a:r>
              <a:rPr lang="en-US" sz="2400" dirty="0" smtClean="0"/>
              <a:t>Some women have increased spotting and light bleeding between periods.</a:t>
            </a:r>
          </a:p>
          <a:p>
            <a:r>
              <a:rPr lang="en-US" sz="2400" dirty="0" smtClean="0"/>
              <a:t>Not effective in preventing STI’s </a:t>
            </a:r>
          </a:p>
          <a:p>
            <a:pPr>
              <a:buFont typeface="Wingdings" pitchFamily="2" charset="2"/>
              <a:buNone/>
            </a:pPr>
            <a:endParaRPr lang="en-US" dirty="0" smtClean="0"/>
          </a:p>
        </p:txBody>
      </p:sp>
      <p:pic>
        <p:nvPicPr>
          <p:cNvPr id="23557" name="Picture 2" descr="http://ts4.mm.bing.net/images/thumbnail.aspx?q=1629481409367&amp;id=62cda4465e5cd0e2b93c9d38e88f0d96&amp;url=http%3a%2f%2fwww.mayoclinic.com%2fimages%2fimage_popup%2fmcdc7_implanon.jpg"/>
          <p:cNvPicPr>
            <a:picLocks noChangeAspect="1" noChangeArrowheads="1"/>
          </p:cNvPicPr>
          <p:nvPr/>
        </p:nvPicPr>
        <p:blipFill>
          <a:blip r:embed="rId2" cstate="print"/>
          <a:srcRect/>
          <a:stretch>
            <a:fillRect/>
          </a:stretch>
        </p:blipFill>
        <p:spPr bwMode="auto">
          <a:xfrm>
            <a:off x="1219200" y="4191000"/>
            <a:ext cx="2514600" cy="25146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Female Condom</a:t>
            </a:r>
            <a:endParaRPr lang="en-US" dirty="0"/>
          </a:p>
        </p:txBody>
      </p:sp>
      <p:sp>
        <p:nvSpPr>
          <p:cNvPr id="24579" name="Content Placeholder 2"/>
          <p:cNvSpPr>
            <a:spLocks noGrp="1"/>
          </p:cNvSpPr>
          <p:nvPr>
            <p:ph idx="1"/>
          </p:nvPr>
        </p:nvSpPr>
        <p:spPr/>
        <p:txBody>
          <a:bodyPr/>
          <a:lstStyle/>
          <a:p>
            <a:r>
              <a:rPr lang="en-US" dirty="0" smtClean="0"/>
              <a:t>The female condom is a plastic pouch that is used during intercourse to prevent pregnancy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normAutofit fontScale="90000"/>
          </a:bodyPr>
          <a:lstStyle/>
          <a:p>
            <a:pPr fontAlgn="auto">
              <a:spcAft>
                <a:spcPts val="0"/>
              </a:spcAft>
              <a:defRPr/>
            </a:pPr>
            <a:r>
              <a:rPr lang="en-US" dirty="0" smtClean="0"/>
              <a:t>Female Condom</a:t>
            </a:r>
            <a:br>
              <a:rPr lang="en-US" dirty="0" smtClean="0"/>
            </a:br>
            <a:r>
              <a:rPr lang="en-US" dirty="0" smtClean="0"/>
              <a:t>Pros				Cons</a:t>
            </a:r>
          </a:p>
        </p:txBody>
      </p:sp>
      <p:sp>
        <p:nvSpPr>
          <p:cNvPr id="25603" name="Rectangle 4"/>
          <p:cNvSpPr>
            <a:spLocks noGrp="1" noRot="1" noChangeArrowheads="1"/>
          </p:cNvSpPr>
          <p:nvPr>
            <p:ph sz="half" idx="1"/>
          </p:nvPr>
        </p:nvSpPr>
        <p:spPr/>
        <p:txBody>
          <a:bodyPr/>
          <a:lstStyle/>
          <a:p>
            <a:pPr>
              <a:lnSpc>
                <a:spcPct val="80000"/>
              </a:lnSpc>
            </a:pPr>
            <a:r>
              <a:rPr lang="en-US" sz="2400" dirty="0" smtClean="0"/>
              <a:t>Can be purchased at grocery and drugstores without a prescription from a doctor </a:t>
            </a:r>
          </a:p>
          <a:p>
            <a:pPr>
              <a:lnSpc>
                <a:spcPct val="80000"/>
              </a:lnSpc>
            </a:pPr>
            <a:r>
              <a:rPr lang="en-US" sz="2400" dirty="0" smtClean="0"/>
              <a:t>Allows the woman to take responsibility and protect herself against STIs and pregnancy </a:t>
            </a:r>
          </a:p>
          <a:p>
            <a:pPr lvl="1">
              <a:lnSpc>
                <a:spcPct val="80000"/>
              </a:lnSpc>
            </a:pPr>
            <a:r>
              <a:rPr lang="en-US" sz="2000" dirty="0" smtClean="0"/>
              <a:t>Female condoms are made of polyurethane. Tests suggest that they protect against infections, but this is not definite </a:t>
            </a:r>
          </a:p>
        </p:txBody>
      </p:sp>
      <p:sp>
        <p:nvSpPr>
          <p:cNvPr id="25604" name="Rectangle 5"/>
          <p:cNvSpPr>
            <a:spLocks noGrp="1" noRot="1" noChangeArrowheads="1"/>
          </p:cNvSpPr>
          <p:nvPr>
            <p:ph sz="half" idx="2"/>
          </p:nvPr>
        </p:nvSpPr>
        <p:spPr/>
        <p:txBody>
          <a:bodyPr/>
          <a:lstStyle/>
          <a:p>
            <a:pPr>
              <a:lnSpc>
                <a:spcPct val="80000"/>
              </a:lnSpc>
            </a:pPr>
            <a:r>
              <a:rPr lang="en-US" sz="2400" dirty="0" smtClean="0"/>
              <a:t>Not sure if it protect against STI’s</a:t>
            </a:r>
          </a:p>
          <a:p>
            <a:pPr>
              <a:lnSpc>
                <a:spcPct val="80000"/>
              </a:lnSpc>
            </a:pPr>
            <a:r>
              <a:rPr lang="en-US" sz="2400" dirty="0" smtClean="0"/>
              <a:t>Only 95% effective if used perfectly</a:t>
            </a:r>
          </a:p>
          <a:p>
            <a:pPr>
              <a:lnSpc>
                <a:spcPct val="80000"/>
              </a:lnSpc>
            </a:pPr>
            <a:r>
              <a:rPr lang="en-US" sz="2400" dirty="0" smtClean="0"/>
              <a:t>79% effect in typical use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normAutofit fontScale="90000"/>
          </a:bodyPr>
          <a:lstStyle/>
          <a:p>
            <a:pPr fontAlgn="auto">
              <a:spcAft>
                <a:spcPts val="0"/>
              </a:spcAft>
              <a:defRPr/>
            </a:pPr>
            <a:r>
              <a:rPr lang="en-US" dirty="0" smtClean="0"/>
              <a:t>Morning after pill</a:t>
            </a:r>
            <a:br>
              <a:rPr lang="en-US" dirty="0" smtClean="0"/>
            </a:br>
            <a:r>
              <a:rPr lang="en-US" dirty="0" smtClean="0"/>
              <a:t>Pros				Cons</a:t>
            </a:r>
          </a:p>
        </p:txBody>
      </p:sp>
      <p:sp>
        <p:nvSpPr>
          <p:cNvPr id="26627" name="Rectangle 4"/>
          <p:cNvSpPr>
            <a:spLocks noGrp="1" noRot="1" noChangeArrowheads="1"/>
          </p:cNvSpPr>
          <p:nvPr>
            <p:ph sz="half" idx="1"/>
          </p:nvPr>
        </p:nvSpPr>
        <p:spPr/>
        <p:txBody>
          <a:bodyPr/>
          <a:lstStyle/>
          <a:p>
            <a:r>
              <a:rPr lang="en-US" dirty="0" smtClean="0"/>
              <a:t>Effective up to 150 (5 days hours after intercourse</a:t>
            </a:r>
          </a:p>
          <a:p>
            <a:r>
              <a:rPr lang="en-US" dirty="0" smtClean="0"/>
              <a:t>Gives a option for pregnancy prevention after someone had unprotected sexual intercourse</a:t>
            </a:r>
          </a:p>
          <a:p>
            <a:r>
              <a:rPr lang="en-US" dirty="0" smtClean="0"/>
              <a:t>Available at most drug stores </a:t>
            </a:r>
          </a:p>
          <a:p>
            <a:endParaRPr lang="en-US" dirty="0" smtClean="0"/>
          </a:p>
          <a:p>
            <a:pPr>
              <a:buFont typeface="Wingdings" pitchFamily="2" charset="2"/>
              <a:buNone/>
            </a:pPr>
            <a:endParaRPr lang="en-US" dirty="0" smtClean="0"/>
          </a:p>
        </p:txBody>
      </p:sp>
      <p:sp>
        <p:nvSpPr>
          <p:cNvPr id="26628" name="Rectangle 5"/>
          <p:cNvSpPr>
            <a:spLocks noGrp="1" noRot="1" noChangeArrowheads="1"/>
          </p:cNvSpPr>
          <p:nvPr>
            <p:ph sz="half" idx="2"/>
          </p:nvPr>
        </p:nvSpPr>
        <p:spPr/>
        <p:txBody>
          <a:bodyPr/>
          <a:lstStyle/>
          <a:p>
            <a:r>
              <a:rPr lang="en-US" dirty="0" smtClean="0"/>
              <a:t>Only 89% effective in stopping pregnancy</a:t>
            </a:r>
          </a:p>
          <a:p>
            <a:r>
              <a:rPr lang="en-US" dirty="0" smtClean="0"/>
              <a:t>Not effective against STI’s</a:t>
            </a:r>
          </a:p>
          <a:p>
            <a:r>
              <a:rPr lang="en-US" dirty="0" smtClean="0"/>
              <a:t>Controversial as to whether or not it is ethical</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fontAlgn="auto">
              <a:spcAft>
                <a:spcPts val="0"/>
              </a:spcAft>
              <a:defRPr/>
            </a:pPr>
            <a:r>
              <a:rPr lang="en-US" dirty="0" smtClean="0"/>
              <a:t>Facts on teen pregnancy</a:t>
            </a:r>
          </a:p>
        </p:txBody>
      </p:sp>
      <p:sp>
        <p:nvSpPr>
          <p:cNvPr id="5123" name="Rectangle 3"/>
          <p:cNvSpPr>
            <a:spLocks noGrp="1" noRot="1" noChangeArrowheads="1"/>
          </p:cNvSpPr>
          <p:nvPr>
            <p:ph idx="1"/>
          </p:nvPr>
        </p:nvSpPr>
        <p:spPr/>
        <p:txBody>
          <a:bodyPr/>
          <a:lstStyle/>
          <a:p>
            <a:pPr>
              <a:lnSpc>
                <a:spcPct val="90000"/>
              </a:lnSpc>
            </a:pPr>
            <a:r>
              <a:rPr lang="en-US" sz="2400" dirty="0" smtClean="0"/>
              <a:t>A sexually active teen who does not use contraception has a 90 percent chance of teen pregnancy within one year </a:t>
            </a:r>
          </a:p>
          <a:p>
            <a:pPr>
              <a:lnSpc>
                <a:spcPct val="90000"/>
              </a:lnSpc>
            </a:pPr>
            <a:r>
              <a:rPr lang="en-US" sz="2400" dirty="0" smtClean="0"/>
              <a:t>The United States has the highest rates of teen pregnancy and births in the western industrialized world </a:t>
            </a:r>
          </a:p>
          <a:p>
            <a:pPr>
              <a:lnSpc>
                <a:spcPct val="90000"/>
              </a:lnSpc>
            </a:pPr>
            <a:r>
              <a:rPr lang="en-US" sz="2400" dirty="0" smtClean="0"/>
              <a:t>Thirty-four percent of young women become pregnant at least once before they reach the age of 20 </a:t>
            </a:r>
          </a:p>
          <a:p>
            <a:pPr>
              <a:lnSpc>
                <a:spcPct val="90000"/>
              </a:lnSpc>
            </a:pPr>
            <a:r>
              <a:rPr lang="en-US" sz="2400" dirty="0" smtClean="0"/>
              <a:t>Teen mothers are less likely to complete high school (only one-third receive a high school diploma) and only 1.5% have a college degree by age 30. </a:t>
            </a:r>
          </a:p>
          <a:p>
            <a:pPr>
              <a:lnSpc>
                <a:spcPct val="90000"/>
              </a:lnSpc>
            </a:pP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fontAlgn="auto">
              <a:spcAft>
                <a:spcPts val="0"/>
              </a:spcAft>
              <a:defRPr/>
            </a:pPr>
            <a:r>
              <a:rPr lang="en-US" dirty="0" smtClean="0"/>
              <a:t>Facts about STI’s</a:t>
            </a:r>
          </a:p>
        </p:txBody>
      </p:sp>
      <p:sp>
        <p:nvSpPr>
          <p:cNvPr id="6147" name="Rectangle 3"/>
          <p:cNvSpPr>
            <a:spLocks noGrp="1" noRot="1" noChangeArrowheads="1"/>
          </p:cNvSpPr>
          <p:nvPr>
            <p:ph idx="1"/>
          </p:nvPr>
        </p:nvSpPr>
        <p:spPr/>
        <p:txBody>
          <a:bodyPr/>
          <a:lstStyle/>
          <a:p>
            <a:r>
              <a:rPr lang="en-US" dirty="0" smtClean="0"/>
              <a:t>More than half of all people will have an STI at some point in their lifetime </a:t>
            </a:r>
          </a:p>
          <a:p>
            <a:r>
              <a:rPr lang="en-US" dirty="0" smtClean="0"/>
              <a:t>Each year, one in four teens contracts an STI</a:t>
            </a:r>
          </a:p>
          <a:p>
            <a:r>
              <a:rPr lang="en-US" dirty="0" smtClean="0"/>
              <a:t>One in two sexually active persons will contact an STD by age 25 </a:t>
            </a:r>
          </a:p>
          <a:p>
            <a:r>
              <a:rPr lang="en-US" dirty="0" smtClean="0"/>
              <a:t>The estimated total number of people living in the US with a viral STD is over 65 million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More facts about STI’s</a:t>
            </a:r>
            <a:endParaRPr lang="en-US" dirty="0"/>
          </a:p>
        </p:txBody>
      </p:sp>
      <p:sp>
        <p:nvSpPr>
          <p:cNvPr id="7171" name="Content Placeholder 2"/>
          <p:cNvSpPr>
            <a:spLocks noGrp="1"/>
          </p:cNvSpPr>
          <p:nvPr>
            <p:ph idx="1"/>
          </p:nvPr>
        </p:nvSpPr>
        <p:spPr>
          <a:xfrm>
            <a:off x="228600" y="1905000"/>
            <a:ext cx="8616950" cy="4724400"/>
          </a:xfrm>
        </p:spPr>
        <p:txBody>
          <a:bodyPr/>
          <a:lstStyle/>
          <a:p>
            <a:r>
              <a:rPr lang="en-US" b="1" dirty="0" smtClean="0"/>
              <a:t>Nineteen million new STI infections occur each year, almost half of them among young people ages 15 to 24</a:t>
            </a:r>
          </a:p>
          <a:p>
            <a:r>
              <a:rPr lang="en-US" b="1" dirty="0" smtClean="0"/>
              <a:t>10,000 teens are infected by STIs per day, one every eight seconds</a:t>
            </a:r>
          </a:p>
          <a:p>
            <a:r>
              <a:rPr lang="en-US" b="1" dirty="0" smtClean="0"/>
              <a:t>In 2006, adolescents and young adults 13-29 years old accounted for the greatest percentage of new HIV infections (34%) than any other age group</a:t>
            </a:r>
            <a:endParaRPr lang="en-US"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fontAlgn="auto">
              <a:spcAft>
                <a:spcPts val="0"/>
              </a:spcAft>
              <a:defRPr/>
            </a:pPr>
            <a:r>
              <a:rPr lang="en-US" dirty="0" smtClean="0"/>
              <a:t>Abstinence</a:t>
            </a:r>
          </a:p>
        </p:txBody>
      </p:sp>
      <p:sp>
        <p:nvSpPr>
          <p:cNvPr id="8195" name="Rectangle 3"/>
          <p:cNvSpPr>
            <a:spLocks noGrp="1" noRot="1" noChangeArrowheads="1"/>
          </p:cNvSpPr>
          <p:nvPr>
            <p:ph idx="1"/>
          </p:nvPr>
        </p:nvSpPr>
        <p:spPr/>
        <p:txBody>
          <a:bodyPr/>
          <a:lstStyle/>
          <a:p>
            <a:r>
              <a:rPr lang="en-US" dirty="0" smtClean="0"/>
              <a:t>Abstinence is not having sex. A person who decides to practice abstinence has decided not to have sex.</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fontAlgn="auto">
              <a:spcAft>
                <a:spcPts val="0"/>
              </a:spcAft>
              <a:defRPr/>
            </a:pPr>
            <a:r>
              <a:rPr lang="en-US" dirty="0" smtClean="0"/>
              <a:t>Abstinence</a:t>
            </a:r>
          </a:p>
        </p:txBody>
      </p:sp>
      <p:sp>
        <p:nvSpPr>
          <p:cNvPr id="9219" name="Rectangle 3"/>
          <p:cNvSpPr>
            <a:spLocks noGrp="1" noRot="1" noChangeArrowheads="1"/>
          </p:cNvSpPr>
          <p:nvPr>
            <p:ph idx="1"/>
          </p:nvPr>
        </p:nvSpPr>
        <p:spPr/>
        <p:txBody>
          <a:bodyPr/>
          <a:lstStyle/>
          <a:p>
            <a:r>
              <a:rPr lang="en-US" dirty="0" smtClean="0"/>
              <a:t>The only 100% effective way to prevent pregnancy</a:t>
            </a:r>
          </a:p>
          <a:p>
            <a:r>
              <a:rPr lang="en-US" dirty="0" smtClean="0"/>
              <a:t>The only 100% effective way to prevent a person from getting an STI</a:t>
            </a:r>
          </a:p>
          <a:p>
            <a:r>
              <a:rPr lang="en-US" dirty="0" smtClean="0"/>
              <a:t>There is no medical side effects</a:t>
            </a:r>
          </a:p>
          <a:p>
            <a:r>
              <a:rPr lang="en-US" dirty="0" smtClean="0"/>
              <a:t>Women who postpone vaginal intercourse until their 20s have certain health advantages.</a:t>
            </a:r>
          </a:p>
          <a:p>
            <a:pPr lvl="1"/>
            <a:r>
              <a:rPr lang="en-US" dirty="0" smtClean="0"/>
              <a:t>Less likely to get cervical cancer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Abstinence Facts</a:t>
            </a:r>
            <a:endParaRPr lang="en-US" dirty="0"/>
          </a:p>
        </p:txBody>
      </p:sp>
      <p:sp>
        <p:nvSpPr>
          <p:cNvPr id="10243" name="Content Placeholder 2"/>
          <p:cNvSpPr>
            <a:spLocks noGrp="1"/>
          </p:cNvSpPr>
          <p:nvPr>
            <p:ph idx="1"/>
          </p:nvPr>
        </p:nvSpPr>
        <p:spPr/>
        <p:txBody>
          <a:bodyPr/>
          <a:lstStyle/>
          <a:p>
            <a:r>
              <a:rPr lang="en-US" sz="2400" b="1" dirty="0" smtClean="0"/>
              <a:t>Most teens who have had sex wish they had waited.</a:t>
            </a:r>
            <a:r>
              <a:rPr lang="en-US" sz="2400" dirty="0" smtClean="0"/>
              <a:t> Sixty-seven percent of teens surveyed who have had sexual intercourse wish they had waited longer. Of those who have had sex, more than one-half of teen boys (60%) and the great majority of teen girls (77%) said they wish they had waited longer to have sex</a:t>
            </a:r>
          </a:p>
          <a:p>
            <a:r>
              <a:rPr lang="en-US" sz="2400" b="1" dirty="0" smtClean="0"/>
              <a:t>Teens say they should be given a strong abstinence message.</a:t>
            </a:r>
            <a:r>
              <a:rPr lang="en-US" sz="2400" dirty="0" smtClean="0"/>
              <a:t> Ninety-four percent of teens say that it is important for teens to be given a strong message from society that they should abstain from sex until they are at least out of high school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fontAlgn="auto">
              <a:spcAft>
                <a:spcPts val="0"/>
              </a:spcAft>
              <a:defRPr/>
            </a:pPr>
            <a:r>
              <a:rPr lang="en-US" dirty="0" smtClean="0"/>
              <a:t>Types of contraception</a:t>
            </a:r>
          </a:p>
        </p:txBody>
      </p:sp>
      <p:sp>
        <p:nvSpPr>
          <p:cNvPr id="11267" name="Rectangle 3"/>
          <p:cNvSpPr>
            <a:spLocks noGrp="1" noRot="1" noChangeArrowheads="1"/>
          </p:cNvSpPr>
          <p:nvPr>
            <p:ph idx="1"/>
          </p:nvPr>
        </p:nvSpPr>
        <p:spPr/>
        <p:txBody>
          <a:bodyPr/>
          <a:lstStyle/>
          <a:p>
            <a:r>
              <a:rPr lang="en-US" dirty="0" smtClean="0"/>
              <a:t>Male condom</a:t>
            </a:r>
          </a:p>
          <a:p>
            <a:r>
              <a:rPr lang="en-US" dirty="0" smtClean="0"/>
              <a:t>Female Condom</a:t>
            </a:r>
          </a:p>
          <a:p>
            <a:r>
              <a:rPr lang="en-US" dirty="0" smtClean="0"/>
              <a:t>Pill</a:t>
            </a:r>
          </a:p>
          <a:p>
            <a:r>
              <a:rPr lang="en-US" dirty="0" smtClean="0"/>
              <a:t>Shot</a:t>
            </a:r>
          </a:p>
          <a:p>
            <a:r>
              <a:rPr lang="en-US" dirty="0" smtClean="0"/>
              <a:t>Patch</a:t>
            </a:r>
          </a:p>
          <a:p>
            <a:r>
              <a:rPr lang="en-US" dirty="0" smtClean="0"/>
              <a:t>NuvaRing</a:t>
            </a:r>
          </a:p>
          <a:p>
            <a:r>
              <a:rPr lang="en-US" dirty="0" smtClean="0"/>
              <a:t>Implant</a:t>
            </a:r>
          </a:p>
          <a:p>
            <a:r>
              <a:rPr lang="en-US" dirty="0" smtClean="0"/>
              <a:t>Injection</a:t>
            </a:r>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165</TotalTime>
  <Words>1125</Words>
  <Application>Microsoft Office PowerPoint</Application>
  <PresentationFormat>On-screen Show (4:3)</PresentationFormat>
  <Paragraphs>124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Health Bell Work</vt:lpstr>
      <vt:lpstr>Index Card Activity</vt:lpstr>
      <vt:lpstr>Facts on teen pregnancy</vt:lpstr>
      <vt:lpstr>Facts about STI’s</vt:lpstr>
      <vt:lpstr>More facts about STI’s</vt:lpstr>
      <vt:lpstr>Abstinence</vt:lpstr>
      <vt:lpstr>Abstinence</vt:lpstr>
      <vt:lpstr>Abstinence Facts</vt:lpstr>
      <vt:lpstr>Types of contraception</vt:lpstr>
      <vt:lpstr>Condom</vt:lpstr>
      <vt:lpstr>Male Condom Pros     Cons</vt:lpstr>
      <vt:lpstr>The Pill</vt:lpstr>
      <vt:lpstr>The Pill Pros    Cons</vt:lpstr>
      <vt:lpstr>Shot</vt:lpstr>
      <vt:lpstr>Shot</vt:lpstr>
      <vt:lpstr>The Patch</vt:lpstr>
      <vt:lpstr>The Patch Pros    Cons</vt:lpstr>
      <vt:lpstr>NuvaRing</vt:lpstr>
      <vt:lpstr>NuvaRing Pros    Cons</vt:lpstr>
      <vt:lpstr>The Implant</vt:lpstr>
      <vt:lpstr>Implant  Pros    Cons</vt:lpstr>
      <vt:lpstr>Female Condom</vt:lpstr>
      <vt:lpstr>Female Condom Pros    Cons</vt:lpstr>
      <vt:lpstr>Morning after pill Pros    Cons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Bell Work</dc:title>
  <dc:creator>Owner</dc:creator>
  <cp:lastModifiedBy>wpuvalowski</cp:lastModifiedBy>
  <cp:revision>22</cp:revision>
  <dcterms:created xsi:type="dcterms:W3CDTF">2010-11-14T19:05:39Z</dcterms:created>
  <dcterms:modified xsi:type="dcterms:W3CDTF">2012-02-29T15:42:23Z</dcterms:modified>
</cp:coreProperties>
</file>